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8" r:id="rId3"/>
    <p:sldId id="275" r:id="rId4"/>
    <p:sldId id="262" r:id="rId5"/>
    <p:sldId id="260" r:id="rId6"/>
    <p:sldId id="278" r:id="rId7"/>
    <p:sldId id="264" r:id="rId8"/>
    <p:sldId id="266" r:id="rId9"/>
    <p:sldId id="268" r:id="rId10"/>
    <p:sldId id="269" r:id="rId11"/>
    <p:sldId id="271" r:id="rId12"/>
    <p:sldId id="277" r:id="rId13"/>
    <p:sldId id="273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9400"/>
    <a:srgbClr val="C4AD3C"/>
    <a:srgbClr val="C48300"/>
    <a:srgbClr val="FFB829"/>
    <a:srgbClr val="FFAA01"/>
    <a:srgbClr val="953735"/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60" autoAdjust="0"/>
    <p:restoredTop sz="94660"/>
  </p:normalViewPr>
  <p:slideViewPr>
    <p:cSldViewPr>
      <p:cViewPr varScale="1">
        <p:scale>
          <a:sx n="84" d="100"/>
          <a:sy n="84" d="100"/>
        </p:scale>
        <p:origin x="1500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B85113-737A-4FBA-96C2-E8C1BC957526}" type="datetimeFigureOut">
              <a:rPr lang="ru-RU" smtClean="0"/>
              <a:pPr/>
              <a:t>03.12.2014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014733-47A0-4033-9715-7CAF6DFDC19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9545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14733-47A0-4033-9715-7CAF6DFDC199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4681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14733-47A0-4033-9715-7CAF6DFDC199}" type="slidenum">
              <a:rPr lang="ru-RU" smtClean="0"/>
              <a:pPr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388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7B190-B870-4647-B0F3-F4BC7D4F6A53}" type="datetimeFigureOut">
              <a:rPr lang="ru-RU" smtClean="0"/>
              <a:pPr/>
              <a:t>03.12.2014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3360A-CB9B-4483-BF35-82CBDD85DB6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split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7B190-B870-4647-B0F3-F4BC7D4F6A53}" type="datetimeFigureOut">
              <a:rPr lang="ru-RU" smtClean="0"/>
              <a:pPr/>
              <a:t>03.12.2014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3360A-CB9B-4483-BF35-82CBDD85DB6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split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7B190-B870-4647-B0F3-F4BC7D4F6A53}" type="datetimeFigureOut">
              <a:rPr lang="ru-RU" smtClean="0"/>
              <a:pPr/>
              <a:t>03.12.2014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3360A-CB9B-4483-BF35-82CBDD85DB6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split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7B190-B870-4647-B0F3-F4BC7D4F6A53}" type="datetimeFigureOut">
              <a:rPr lang="ru-RU" smtClean="0"/>
              <a:pPr/>
              <a:t>03.12.2014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3360A-CB9B-4483-BF35-82CBDD85DB6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split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7B190-B870-4647-B0F3-F4BC7D4F6A53}" type="datetimeFigureOut">
              <a:rPr lang="ru-RU" smtClean="0"/>
              <a:pPr/>
              <a:t>03.12.2014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3360A-CB9B-4483-BF35-82CBDD85DB6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split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7B190-B870-4647-B0F3-F4BC7D4F6A53}" type="datetimeFigureOut">
              <a:rPr lang="ru-RU" smtClean="0"/>
              <a:pPr/>
              <a:t>03.12.2014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3360A-CB9B-4483-BF35-82CBDD85DB6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split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7B190-B870-4647-B0F3-F4BC7D4F6A53}" type="datetimeFigureOut">
              <a:rPr lang="ru-RU" smtClean="0"/>
              <a:pPr/>
              <a:t>03.12.2014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3360A-CB9B-4483-BF35-82CBDD85DB6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split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7B190-B870-4647-B0F3-F4BC7D4F6A53}" type="datetimeFigureOut">
              <a:rPr lang="ru-RU" smtClean="0"/>
              <a:pPr/>
              <a:t>03.12.2014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3360A-CB9B-4483-BF35-82CBDD85DB6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split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7B190-B870-4647-B0F3-F4BC7D4F6A53}" type="datetimeFigureOut">
              <a:rPr lang="ru-RU" smtClean="0"/>
              <a:pPr/>
              <a:t>03.12.2014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3360A-CB9B-4483-BF35-82CBDD85DB6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split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7B190-B870-4647-B0F3-F4BC7D4F6A53}" type="datetimeFigureOut">
              <a:rPr lang="ru-RU" smtClean="0"/>
              <a:pPr/>
              <a:t>03.12.2014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3360A-CB9B-4483-BF35-82CBDD85DB6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split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7B190-B870-4647-B0F3-F4BC7D4F6A53}" type="datetimeFigureOut">
              <a:rPr lang="ru-RU" smtClean="0"/>
              <a:pPr/>
              <a:t>03.12.2014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3360A-CB9B-4483-BF35-82CBDD85DB6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split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E6DCAC"/>
            </a:gs>
            <a:gs pos="12000">
              <a:srgbClr val="E6D78A"/>
            </a:gs>
            <a:gs pos="30000">
              <a:srgbClr val="C7AC4C"/>
            </a:gs>
            <a:gs pos="45000">
              <a:srgbClr val="E6D78A"/>
            </a:gs>
            <a:gs pos="77000">
              <a:srgbClr val="C7AC4C"/>
            </a:gs>
            <a:gs pos="100000">
              <a:srgbClr val="E6DCAC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77B190-B870-4647-B0F3-F4BC7D4F6A53}" type="datetimeFigureOut">
              <a:rPr lang="ru-RU" smtClean="0"/>
              <a:pPr/>
              <a:t>03.12.2014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83360A-CB9B-4483-BF35-82CBDD85DB6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split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1.jpeg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11" Type="http://schemas.openxmlformats.org/officeDocument/2006/relationships/image" Target="../media/image9.gif"/><Relationship Id="rId5" Type="http://schemas.openxmlformats.org/officeDocument/2006/relationships/image" Target="../media/image3.gif"/><Relationship Id="rId10" Type="http://schemas.openxmlformats.org/officeDocument/2006/relationships/image" Target="../media/image8.gif"/><Relationship Id="rId4" Type="http://schemas.openxmlformats.org/officeDocument/2006/relationships/image" Target="../media/image2.gif"/><Relationship Id="rId9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83.jpeg"/><Relationship Id="rId7" Type="http://schemas.openxmlformats.org/officeDocument/2006/relationships/image" Target="../media/image85.jpeg"/><Relationship Id="rId2" Type="http://schemas.openxmlformats.org/officeDocument/2006/relationships/image" Target="../media/image8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11" Type="http://schemas.openxmlformats.org/officeDocument/2006/relationships/image" Target="../media/image89.jpeg"/><Relationship Id="rId5" Type="http://schemas.openxmlformats.org/officeDocument/2006/relationships/image" Target="../media/image32.jpeg"/><Relationship Id="rId10" Type="http://schemas.openxmlformats.org/officeDocument/2006/relationships/image" Target="../media/image88.jpeg"/><Relationship Id="rId4" Type="http://schemas.openxmlformats.org/officeDocument/2006/relationships/image" Target="../media/image84.jpeg"/><Relationship Id="rId9" Type="http://schemas.openxmlformats.org/officeDocument/2006/relationships/image" Target="../media/image8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7" Type="http://schemas.openxmlformats.org/officeDocument/2006/relationships/image" Target="../media/image95.gif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7" Type="http://schemas.openxmlformats.org/officeDocument/2006/relationships/image" Target="../media/image103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13" Type="http://schemas.openxmlformats.org/officeDocument/2006/relationships/image" Target="../media/image18.jpeg"/><Relationship Id="rId18" Type="http://schemas.openxmlformats.org/officeDocument/2006/relationships/image" Target="../media/image23.jpeg"/><Relationship Id="rId3" Type="http://schemas.openxmlformats.org/officeDocument/2006/relationships/image" Target="../media/image6.gif"/><Relationship Id="rId7" Type="http://schemas.openxmlformats.org/officeDocument/2006/relationships/image" Target="../media/image2.gif"/><Relationship Id="rId12" Type="http://schemas.openxmlformats.org/officeDocument/2006/relationships/image" Target="../media/image17.jpeg"/><Relationship Id="rId17" Type="http://schemas.openxmlformats.org/officeDocument/2006/relationships/image" Target="../media/image22.jpeg"/><Relationship Id="rId2" Type="http://schemas.openxmlformats.org/officeDocument/2006/relationships/image" Target="../media/image3.gif"/><Relationship Id="rId16" Type="http://schemas.openxmlformats.org/officeDocument/2006/relationships/image" Target="../media/image21.jpeg"/><Relationship Id="rId20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gif"/><Relationship Id="rId11" Type="http://schemas.openxmlformats.org/officeDocument/2006/relationships/image" Target="../media/image16.jpeg"/><Relationship Id="rId5" Type="http://schemas.openxmlformats.org/officeDocument/2006/relationships/image" Target="../media/image11.gif"/><Relationship Id="rId15" Type="http://schemas.openxmlformats.org/officeDocument/2006/relationships/image" Target="../media/image20.jpeg"/><Relationship Id="rId10" Type="http://schemas.openxmlformats.org/officeDocument/2006/relationships/image" Target="../media/image15.jpeg"/><Relationship Id="rId19" Type="http://schemas.openxmlformats.org/officeDocument/2006/relationships/image" Target="../media/image24.jpeg"/><Relationship Id="rId4" Type="http://schemas.openxmlformats.org/officeDocument/2006/relationships/image" Target="../media/image10.gif"/><Relationship Id="rId9" Type="http://schemas.openxmlformats.org/officeDocument/2006/relationships/image" Target="../media/image14.jpeg"/><Relationship Id="rId14" Type="http://schemas.openxmlformats.org/officeDocument/2006/relationships/image" Target="../media/image1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7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12" Type="http://schemas.openxmlformats.org/officeDocument/2006/relationships/image" Target="../media/image36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11" Type="http://schemas.openxmlformats.org/officeDocument/2006/relationships/image" Target="../media/image35.jpeg"/><Relationship Id="rId5" Type="http://schemas.openxmlformats.org/officeDocument/2006/relationships/image" Target="../media/image29.jpeg"/><Relationship Id="rId10" Type="http://schemas.openxmlformats.org/officeDocument/2006/relationships/image" Target="../media/image34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Relationship Id="rId14" Type="http://schemas.openxmlformats.org/officeDocument/2006/relationships/image" Target="../media/image3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gif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gif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gif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13" Type="http://schemas.openxmlformats.org/officeDocument/2006/relationships/image" Target="../media/image69.jpeg"/><Relationship Id="rId3" Type="http://schemas.openxmlformats.org/officeDocument/2006/relationships/image" Target="../media/image61.jpeg"/><Relationship Id="rId7" Type="http://schemas.openxmlformats.org/officeDocument/2006/relationships/image" Target="../media/image49.jpeg"/><Relationship Id="rId12" Type="http://schemas.openxmlformats.org/officeDocument/2006/relationships/image" Target="../media/image6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11" Type="http://schemas.openxmlformats.org/officeDocument/2006/relationships/image" Target="../media/image67.jpeg"/><Relationship Id="rId5" Type="http://schemas.openxmlformats.org/officeDocument/2006/relationships/image" Target="../media/image45.jpeg"/><Relationship Id="rId15" Type="http://schemas.openxmlformats.org/officeDocument/2006/relationships/image" Target="../media/image71.gif"/><Relationship Id="rId10" Type="http://schemas.openxmlformats.org/officeDocument/2006/relationships/image" Target="../media/image66.jpeg"/><Relationship Id="rId4" Type="http://schemas.openxmlformats.org/officeDocument/2006/relationships/image" Target="../media/image63.jpeg"/><Relationship Id="rId9" Type="http://schemas.openxmlformats.org/officeDocument/2006/relationships/image" Target="../media/image65.jpeg"/><Relationship Id="rId14" Type="http://schemas.openxmlformats.org/officeDocument/2006/relationships/image" Target="../media/image7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11" Type="http://schemas.openxmlformats.org/officeDocument/2006/relationships/image" Target="../media/image81.jpeg"/><Relationship Id="rId5" Type="http://schemas.openxmlformats.org/officeDocument/2006/relationships/image" Target="../media/image75.jpeg"/><Relationship Id="rId10" Type="http://schemas.openxmlformats.org/officeDocument/2006/relationships/image" Target="../media/image80.jpeg"/><Relationship Id="rId4" Type="http://schemas.openxmlformats.org/officeDocument/2006/relationships/image" Target="../media/image74.jpeg"/><Relationship Id="rId9" Type="http://schemas.openxmlformats.org/officeDocument/2006/relationships/image" Target="../media/image7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2_10_2009_0017425001256210593_conny-wermke.jpg"/>
          <p:cNvPicPr>
            <a:picLocks noChangeAspect="1"/>
          </p:cNvPicPr>
          <p:nvPr/>
        </p:nvPicPr>
        <p:blipFill>
          <a:blip r:embed="rId3" cstate="print">
            <a:lum bright="30000" contrast="-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2285992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6000" b="1" dirty="0" smtClean="0">
                <a:ln>
                  <a:solidFill>
                    <a:srgbClr val="002060"/>
                  </a:solidFill>
                </a:ln>
                <a:gradFill flip="none"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О чём мне рассказали </a:t>
            </a:r>
          </a:p>
          <a:p>
            <a:pPr algn="ctr"/>
            <a:r>
              <a:rPr lang="ru-RU" sz="6000" b="1" dirty="0" smtClean="0">
                <a:ln>
                  <a:solidFill>
                    <a:srgbClr val="002060"/>
                  </a:solidFill>
                </a:ln>
                <a:gradFill flip="none"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бабочки.</a:t>
            </a:r>
            <a:endParaRPr lang="ru-RU" sz="6000" b="1" dirty="0">
              <a:ln>
                <a:solidFill>
                  <a:srgbClr val="002060"/>
                </a:solidFill>
              </a:ln>
              <a:gradFill flip="none" rotWithShape="1">
                <a:gsLst>
                  <a:gs pos="0">
                    <a:srgbClr val="A603AB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2700000" scaled="1"/>
                </a:gradFill>
              </a:rPr>
              <a:t>Средняя общеобразовательная школа</a:t>
            </a:r>
          </a:p>
          <a:p>
            <a:pPr algn="ctr"/>
            <a:r>
              <a:rPr lang="ru-RU" sz="2000" b="1" dirty="0" smtClean="0"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2700000" scaled="1"/>
                </a:gradFill>
              </a:rPr>
              <a:t>«Школа надомного обучения» № 367 </a:t>
            </a:r>
            <a:endParaRPr lang="ru-RU" sz="2000" b="1" dirty="0">
              <a:gradFill>
                <a:gsLst>
                  <a:gs pos="0">
                    <a:srgbClr val="000082"/>
                  </a:gs>
                  <a:gs pos="13000">
                    <a:srgbClr val="0047FF"/>
                  </a:gs>
                  <a:gs pos="28000">
                    <a:srgbClr val="000082"/>
                  </a:gs>
                  <a:gs pos="42999">
                    <a:srgbClr val="0047FF"/>
                  </a:gs>
                  <a:gs pos="58000">
                    <a:srgbClr val="000082"/>
                  </a:gs>
                  <a:gs pos="72000">
                    <a:srgbClr val="0047FF"/>
                  </a:gs>
                  <a:gs pos="87000">
                    <a:srgbClr val="000082"/>
                  </a:gs>
                  <a:gs pos="100000">
                    <a:srgbClr val="0047FF"/>
                  </a:gs>
                </a:gsLst>
                <a:lin ang="2700000" scaled="1"/>
              </a:gra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57818" y="4611231"/>
            <a:ext cx="307183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2700000" scaled="1"/>
                </a:gradFill>
              </a:rPr>
              <a:t>Работу выполнил ученик третьего класса</a:t>
            </a:r>
          </a:p>
          <a:p>
            <a:pPr algn="ctr"/>
            <a:r>
              <a:rPr lang="ru-RU" sz="2000" b="1" dirty="0"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2700000" scaled="1"/>
                </a:gradFill>
              </a:rPr>
              <a:t>Тимофей Могилевич  . </a:t>
            </a:r>
            <a:r>
              <a:rPr lang="ru-RU" sz="2000" b="1" dirty="0" smtClean="0"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2700000" scaled="1"/>
                </a:gradFill>
              </a:rPr>
              <a:t>Руководитель проекта            </a:t>
            </a:r>
            <a:r>
              <a:rPr lang="ru-RU" sz="2000" b="1" dirty="0" err="1" smtClean="0"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2700000" scaled="1"/>
                </a:gradFill>
              </a:rPr>
              <a:t>Н.Н.</a:t>
            </a:r>
            <a:r>
              <a:rPr lang="ru-RU" sz="2000" b="1" dirty="0" err="1" smtClean="0"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2700000" scaled="1"/>
                </a:gradFill>
              </a:rPr>
              <a:t>Жигальская</a:t>
            </a:r>
            <a:r>
              <a:rPr lang="ru-RU" sz="2000" b="1" dirty="0" smtClean="0"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2700000" scaled="1"/>
                </a:gradFill>
              </a:rPr>
              <a:t> Консультант</a:t>
            </a:r>
            <a:endParaRPr lang="ru-RU" sz="2000" b="1" dirty="0" smtClean="0">
              <a:gradFill>
                <a:gsLst>
                  <a:gs pos="0">
                    <a:srgbClr val="000082"/>
                  </a:gs>
                  <a:gs pos="13000">
                    <a:srgbClr val="0047FF"/>
                  </a:gs>
                  <a:gs pos="28000">
                    <a:srgbClr val="000082"/>
                  </a:gs>
                  <a:gs pos="42999">
                    <a:srgbClr val="0047FF"/>
                  </a:gs>
                  <a:gs pos="58000">
                    <a:srgbClr val="000082"/>
                  </a:gs>
                  <a:gs pos="72000">
                    <a:srgbClr val="0047FF"/>
                  </a:gs>
                  <a:gs pos="87000">
                    <a:srgbClr val="000082"/>
                  </a:gs>
                  <a:gs pos="100000">
                    <a:srgbClr val="0047FF"/>
                  </a:gs>
                </a:gsLst>
                <a:lin ang="2700000" scaled="1"/>
              </a:gradFill>
            </a:endParaRPr>
          </a:p>
          <a:p>
            <a:pPr algn="ctr"/>
            <a:r>
              <a:rPr lang="ru-RU" sz="2000" b="1" dirty="0" err="1" smtClean="0"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2700000" scaled="1"/>
                </a:gradFill>
              </a:rPr>
              <a:t>Т.В.</a:t>
            </a:r>
            <a:r>
              <a:rPr lang="ru-RU" sz="2000" b="1" dirty="0" err="1" smtClean="0"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2700000" scaled="1"/>
                </a:gradFill>
              </a:rPr>
              <a:t>Кораблина</a:t>
            </a:r>
            <a:endParaRPr lang="ru-RU" dirty="0">
              <a:gradFill>
                <a:gsLst>
                  <a:gs pos="0">
                    <a:srgbClr val="000082"/>
                  </a:gs>
                  <a:gs pos="13000">
                    <a:srgbClr val="0047FF"/>
                  </a:gs>
                  <a:gs pos="28000">
                    <a:srgbClr val="000082"/>
                  </a:gs>
                  <a:gs pos="42999">
                    <a:srgbClr val="0047FF"/>
                  </a:gs>
                  <a:gs pos="58000">
                    <a:srgbClr val="000082"/>
                  </a:gs>
                  <a:gs pos="72000">
                    <a:srgbClr val="0047FF"/>
                  </a:gs>
                  <a:gs pos="87000">
                    <a:srgbClr val="000082"/>
                  </a:gs>
                  <a:gs pos="100000">
                    <a:srgbClr val="0047FF"/>
                  </a:gs>
                </a:gsLst>
                <a:lin ang="2700000" scaled="1"/>
              </a:gradFill>
            </a:endParaRPr>
          </a:p>
        </p:txBody>
      </p:sp>
      <p:pic>
        <p:nvPicPr>
          <p:cNvPr id="6" name="Picture 10" descr="http://suan-butterfly.narod.ru/7_schatie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01025" y="5715000"/>
            <a:ext cx="942975" cy="1143000"/>
          </a:xfrm>
          <a:prstGeom prst="rect">
            <a:avLst/>
          </a:prstGeom>
          <a:noFill/>
        </p:spPr>
      </p:pic>
      <p:pic>
        <p:nvPicPr>
          <p:cNvPr id="7" name="Picture 14" descr="http://nivagold.ru/raznoe/baboshci/bab/butterflies_30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9860000">
            <a:off x="7894075" y="3660111"/>
            <a:ext cx="828675" cy="657226"/>
          </a:xfrm>
          <a:prstGeom prst="rect">
            <a:avLst/>
          </a:prstGeom>
          <a:noFill/>
        </p:spPr>
      </p:pic>
      <p:pic>
        <p:nvPicPr>
          <p:cNvPr id="8" name="Picture 2" descr="разноцветная бабочка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200000">
            <a:off x="6343650" y="47625"/>
            <a:ext cx="2847975" cy="2752725"/>
          </a:xfrm>
          <a:prstGeom prst="rect">
            <a:avLst/>
          </a:prstGeom>
          <a:noFill/>
        </p:spPr>
      </p:pic>
      <p:pic>
        <p:nvPicPr>
          <p:cNvPr id="9" name="Picture 28" descr="http://nivagold.ru/raznoe/baboshci1/Photo%20127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600000">
            <a:off x="3890323" y="5247653"/>
            <a:ext cx="1314450" cy="1314451"/>
          </a:xfrm>
          <a:prstGeom prst="rect">
            <a:avLst/>
          </a:prstGeom>
          <a:noFill/>
        </p:spPr>
      </p:pic>
      <p:pic>
        <p:nvPicPr>
          <p:cNvPr id="10" name="Picture 20" descr="http://nivagold.ru/raznoe/baboshci1/Photo%20070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080000">
            <a:off x="164081" y="5090031"/>
            <a:ext cx="1714500" cy="1333501"/>
          </a:xfrm>
          <a:prstGeom prst="rect">
            <a:avLst/>
          </a:prstGeom>
          <a:noFill/>
        </p:spPr>
      </p:pic>
      <p:pic>
        <p:nvPicPr>
          <p:cNvPr id="11" name="Picture 36" descr="http://nivagold.ru/raznoe/baboshci1/Photo%20145.gif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1020000">
            <a:off x="2051040" y="3930844"/>
            <a:ext cx="1714500" cy="1581151"/>
          </a:xfrm>
          <a:prstGeom prst="rect">
            <a:avLst/>
          </a:prstGeom>
          <a:noFill/>
        </p:spPr>
      </p:pic>
      <p:pic>
        <p:nvPicPr>
          <p:cNvPr id="12" name="Picture 26" descr="http://nivagold.ru/raznoe/baboshci1/Photo%20125.gif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1920000">
            <a:off x="238473" y="3787658"/>
            <a:ext cx="1000125" cy="647700"/>
          </a:xfrm>
          <a:prstGeom prst="rect">
            <a:avLst/>
          </a:prstGeom>
          <a:noFill/>
        </p:spPr>
      </p:pic>
      <p:pic>
        <p:nvPicPr>
          <p:cNvPr id="13" name="Picture 4" descr="http://suan-butterfly.narod.ru/butterflies_63.gif"/>
          <p:cNvPicPr>
            <a:picLocks noChangeAspect="1" noChangeArrowheads="1" noCrop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flipV="1">
            <a:off x="285720" y="214290"/>
            <a:ext cx="1428750" cy="142875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http://danaida.ru/images/J0283572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2700000">
            <a:off x="3857620" y="3143248"/>
            <a:ext cx="1314450" cy="89535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4000" b="1" dirty="0" smtClean="0">
                <a:ln w="38100">
                  <a:solidFill>
                    <a:schemeClr val="accent2">
                      <a:lumMod val="50000"/>
                    </a:schemeClr>
                  </a:solidFill>
                </a:ln>
                <a:gradFill flip="none" rotWithShape="1">
                  <a:gsLst>
                    <a:gs pos="0">
                      <a:srgbClr val="825600"/>
                    </a:gs>
                    <a:gs pos="13000">
                      <a:srgbClr val="FFA800"/>
                    </a:gs>
                    <a:gs pos="28000">
                      <a:srgbClr val="825600"/>
                    </a:gs>
                    <a:gs pos="42999">
                      <a:srgbClr val="FFA800"/>
                    </a:gs>
                    <a:gs pos="58000">
                      <a:srgbClr val="825600"/>
                    </a:gs>
                    <a:gs pos="72000">
                      <a:srgbClr val="FFA800"/>
                    </a:gs>
                    <a:gs pos="87000">
                      <a:srgbClr val="825600"/>
                    </a:gs>
                    <a:gs pos="100000">
                      <a:srgbClr val="FFA8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</a:rPr>
              <a:t>Чем отличаются бабочки.</a:t>
            </a:r>
            <a:endParaRPr lang="ru-RU" sz="4000" b="1" dirty="0">
              <a:ln w="38100">
                <a:solidFill>
                  <a:schemeClr val="accent2">
                    <a:lumMod val="50000"/>
                  </a:schemeClr>
                </a:solidFill>
              </a:ln>
              <a:gradFill flip="none" rotWithShape="1">
                <a:gsLst>
                  <a:gs pos="0">
                    <a:srgbClr val="825600"/>
                  </a:gs>
                  <a:gs pos="13000">
                    <a:srgbClr val="FFA800"/>
                  </a:gs>
                  <a:gs pos="28000">
                    <a:srgbClr val="825600"/>
                  </a:gs>
                  <a:gs pos="42999">
                    <a:srgbClr val="FFA800"/>
                  </a:gs>
                  <a:gs pos="58000">
                    <a:srgbClr val="825600"/>
                  </a:gs>
                  <a:gs pos="72000">
                    <a:srgbClr val="FFA800"/>
                  </a:gs>
                  <a:gs pos="87000">
                    <a:srgbClr val="825600"/>
                  </a:gs>
                  <a:gs pos="100000">
                    <a:srgbClr val="FFA800"/>
                  </a:gs>
                </a:gsLst>
                <a:path path="shape">
                  <a:fillToRect l="50000" t="50000" r="50000" b="50000"/>
                </a:path>
                <a:tileRect/>
              </a:gradFill>
            </a:endParaRPr>
          </a:p>
        </p:txBody>
      </p:sp>
      <p:pic>
        <p:nvPicPr>
          <p:cNvPr id="11" name="Рисунок 10" descr="IMG_5567.JPG"/>
          <p:cNvPicPr>
            <a:picLocks noChangeAspect="1"/>
          </p:cNvPicPr>
          <p:nvPr/>
        </p:nvPicPr>
        <p:blipFill>
          <a:blip r:embed="rId3" cstate="print"/>
          <a:srcRect l="18750" t="13672" r="20312" b="19531"/>
          <a:stretch>
            <a:fillRect/>
          </a:stretch>
        </p:blipFill>
        <p:spPr>
          <a:xfrm>
            <a:off x="500034" y="642917"/>
            <a:ext cx="3571900" cy="27700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 descr="IMG_6088.JPG"/>
          <p:cNvPicPr>
            <a:picLocks noChangeAspect="1"/>
          </p:cNvPicPr>
          <p:nvPr/>
        </p:nvPicPr>
        <p:blipFill>
          <a:blip r:embed="rId4" cstate="print"/>
          <a:srcRect l="26562" t="16015" r="20312" b="24219"/>
          <a:stretch>
            <a:fillRect/>
          </a:stretch>
        </p:blipFill>
        <p:spPr>
          <a:xfrm>
            <a:off x="5000628" y="642917"/>
            <a:ext cx="3595713" cy="27696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Овал 14"/>
          <p:cNvSpPr/>
          <p:nvPr/>
        </p:nvSpPr>
        <p:spPr>
          <a:xfrm>
            <a:off x="7000892" y="1785926"/>
            <a:ext cx="642942" cy="5000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6" name="Рисунок 15" descr="1922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0628" y="3714753"/>
            <a:ext cx="3643338" cy="26432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Рисунок 16" descr="Orgyia_antiqua0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472" y="3714752"/>
            <a:ext cx="3429024" cy="26432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8" name="TextBox 17"/>
          <p:cNvSpPr txBox="1"/>
          <p:nvPr/>
        </p:nvSpPr>
        <p:spPr>
          <a:xfrm>
            <a:off x="928662" y="2928934"/>
            <a:ext cx="27860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n w="12700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18 дней</a:t>
            </a:r>
            <a:endParaRPr lang="ru-RU" sz="2000" b="1" dirty="0">
              <a:ln w="12700">
                <a:solidFill>
                  <a:schemeClr val="accent2">
                    <a:lumMod val="50000"/>
                  </a:schemeClr>
                </a:solidFill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357818" y="2928934"/>
            <a:ext cx="29289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n w="12700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6 дней</a:t>
            </a:r>
            <a:endParaRPr lang="ru-RU" sz="2000" b="1" dirty="0">
              <a:ln w="12700">
                <a:solidFill>
                  <a:schemeClr val="accent2">
                    <a:lumMod val="50000"/>
                  </a:schemeClr>
                </a:solidFill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28662" y="2714620"/>
            <a:ext cx="27146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n w="12700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Размах крыльев</a:t>
            </a:r>
          </a:p>
          <a:p>
            <a:pPr algn="ctr"/>
            <a:r>
              <a:rPr lang="ru-RU" sz="2000" b="1" dirty="0" smtClean="0">
                <a:ln w="12700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45-55 мм.</a:t>
            </a:r>
            <a:endParaRPr lang="ru-RU" sz="2000" b="1" dirty="0">
              <a:ln w="12700">
                <a:solidFill>
                  <a:schemeClr val="accent2">
                    <a:lumMod val="50000"/>
                  </a:schemeClr>
                </a:solidFill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429256" y="2714620"/>
            <a:ext cx="27860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n w="12700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Размах крыльев</a:t>
            </a:r>
          </a:p>
          <a:p>
            <a:pPr algn="ctr"/>
            <a:r>
              <a:rPr lang="ru-RU" sz="2000" b="1" dirty="0" smtClean="0">
                <a:ln w="12700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30-35 мм.</a:t>
            </a:r>
            <a:endParaRPr lang="ru-RU" sz="2000" b="1" dirty="0">
              <a:ln w="12700">
                <a:solidFill>
                  <a:schemeClr val="accent2">
                    <a:lumMod val="50000"/>
                  </a:schemeClr>
                </a:solidFill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29256" y="5715016"/>
            <a:ext cx="2857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n w="12700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Размах крыльев</a:t>
            </a:r>
          </a:p>
          <a:p>
            <a:pPr algn="ctr"/>
            <a:r>
              <a:rPr lang="ru-RU" b="1" dirty="0" smtClean="0">
                <a:ln w="12700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55-70 мм.</a:t>
            </a:r>
            <a:endParaRPr lang="ru-RU" b="1" dirty="0">
              <a:ln w="12700">
                <a:solidFill>
                  <a:schemeClr val="accent2">
                    <a:lumMod val="50000"/>
                  </a:schemeClr>
                </a:solidFill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8596" y="500042"/>
            <a:ext cx="36433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ctr"/>
            <a:r>
              <a:rPr lang="ru-RU" sz="3200" b="1" dirty="0" smtClean="0">
                <a:ln w="12700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Период развития </a:t>
            </a:r>
          </a:p>
          <a:p>
            <a:pPr marL="342900" indent="-342900" algn="ctr"/>
            <a:endParaRPr lang="ru-RU" sz="3200" b="1" dirty="0">
              <a:ln w="12700">
                <a:solidFill>
                  <a:schemeClr val="accent2">
                    <a:lumMod val="50000"/>
                  </a:schemeClr>
                </a:solidFill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29190" y="571480"/>
            <a:ext cx="3714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12700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Способ защиты</a:t>
            </a:r>
            <a:endParaRPr lang="ru-RU" sz="3200" b="1" dirty="0">
              <a:ln w="12700">
                <a:solidFill>
                  <a:schemeClr val="accent2">
                    <a:lumMod val="50000"/>
                  </a:schemeClr>
                </a:solidFill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1472" y="3643314"/>
            <a:ext cx="3429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12700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 Питание</a:t>
            </a:r>
            <a:endParaRPr lang="ru-RU" sz="3200" b="1" dirty="0">
              <a:ln w="12700">
                <a:solidFill>
                  <a:schemeClr val="accent2">
                    <a:lumMod val="50000"/>
                  </a:schemeClr>
                </a:solidFill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00628" y="3571876"/>
            <a:ext cx="36433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12700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 Размер бабочек</a:t>
            </a:r>
            <a:endParaRPr lang="ru-RU" sz="3200" b="1" dirty="0">
              <a:ln w="12700">
                <a:solidFill>
                  <a:schemeClr val="accent2">
                    <a:lumMod val="50000"/>
                  </a:schemeClr>
                </a:solidFill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4" name="Рисунок 23" descr="01_02_2010_0947134001265015426_littl3fairy.jpg"/>
          <p:cNvPicPr>
            <a:picLocks noChangeAspect="1"/>
          </p:cNvPicPr>
          <p:nvPr/>
        </p:nvPicPr>
        <p:blipFill>
          <a:blip r:embed="rId7"/>
          <a:srcRect t="16666" r="222" b="12500"/>
          <a:stretch>
            <a:fillRect/>
          </a:stretch>
        </p:blipFill>
        <p:spPr>
          <a:xfrm>
            <a:off x="0" y="-2"/>
            <a:ext cx="4643438" cy="3571878"/>
          </a:xfrm>
          <a:prstGeom prst="rect">
            <a:avLst/>
          </a:prstGeom>
        </p:spPr>
      </p:pic>
      <p:pic>
        <p:nvPicPr>
          <p:cNvPr id="27" name="Рисунок 26" descr="1235906394_6.jpg"/>
          <p:cNvPicPr>
            <a:picLocks noChangeAspect="1"/>
          </p:cNvPicPr>
          <p:nvPr/>
        </p:nvPicPr>
        <p:blipFill>
          <a:blip r:embed="rId8"/>
          <a:srcRect l="2500" t="3125" r="1250" b="5000"/>
          <a:stretch>
            <a:fillRect/>
          </a:stretch>
        </p:blipFill>
        <p:spPr>
          <a:xfrm>
            <a:off x="4643438" y="0"/>
            <a:ext cx="4500562" cy="3556004"/>
          </a:xfrm>
          <a:prstGeom prst="rect">
            <a:avLst/>
          </a:prstGeom>
        </p:spPr>
      </p:pic>
      <p:pic>
        <p:nvPicPr>
          <p:cNvPr id="28" name="Рисунок 27" descr="нимфолита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43438" y="3553734"/>
            <a:ext cx="4500563" cy="3304268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642910" y="5929330"/>
            <a:ext cx="33575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n w="12700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24 дня</a:t>
            </a:r>
            <a:endParaRPr lang="ru-RU" sz="2000" b="1" dirty="0">
              <a:ln w="12700">
                <a:solidFill>
                  <a:schemeClr val="accent2">
                    <a:lumMod val="50000"/>
                  </a:schemeClr>
                </a:solidFill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00034" y="5643578"/>
            <a:ext cx="35004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n w="12700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Размах крыльев</a:t>
            </a:r>
          </a:p>
          <a:p>
            <a:pPr algn="ctr"/>
            <a:r>
              <a:rPr lang="ru-RU" sz="2000" b="1" dirty="0" smtClean="0">
                <a:ln w="12700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25 – 30 мм.</a:t>
            </a:r>
            <a:endParaRPr lang="ru-RU" sz="2000" b="1" dirty="0">
              <a:ln w="12700">
                <a:solidFill>
                  <a:schemeClr val="accent2">
                    <a:lumMod val="50000"/>
                  </a:schemeClr>
                </a:solidFill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6" name="Рисунок 25" descr="1000243_PH02398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3571876"/>
            <a:ext cx="4643438" cy="3286122"/>
          </a:xfrm>
          <a:prstGeom prst="rect">
            <a:avLst/>
          </a:prstGeom>
        </p:spPr>
      </p:pic>
      <p:pic>
        <p:nvPicPr>
          <p:cNvPr id="23" name="Рисунок 22" descr="IMG_6866.JPG"/>
          <p:cNvPicPr>
            <a:picLocks noChangeAspect="1"/>
          </p:cNvPicPr>
          <p:nvPr/>
        </p:nvPicPr>
        <p:blipFill>
          <a:blip r:embed="rId11" cstate="print"/>
          <a:srcRect l="3265" t="2449" r="11837" b="3265"/>
          <a:stretch>
            <a:fillRect/>
          </a:stretch>
        </p:blipFill>
        <p:spPr>
          <a:xfrm>
            <a:off x="0" y="1"/>
            <a:ext cx="9144001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0" name="Овал 29"/>
          <p:cNvSpPr/>
          <p:nvPr/>
        </p:nvSpPr>
        <p:spPr>
          <a:xfrm>
            <a:off x="3714744" y="2143116"/>
            <a:ext cx="2500330" cy="235745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0" y="6273225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12700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 Внешний вид</a:t>
            </a:r>
            <a:endParaRPr lang="ru-RU" sz="3200" b="1" dirty="0">
              <a:ln w="12700">
                <a:solidFill>
                  <a:schemeClr val="accent2">
                    <a:lumMod val="50000"/>
                  </a:schemeClr>
                </a:solidFill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slow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88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0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3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66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9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21" presetClass="entr" presetSubtype="4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5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8" grpId="0"/>
      <p:bldP spid="18" grpId="1"/>
      <p:bldP spid="19" grpId="0"/>
      <p:bldP spid="19" grpId="1"/>
      <p:bldP spid="20" grpId="0"/>
      <p:bldP spid="21" grpId="0"/>
      <p:bldP spid="22" grpId="0"/>
      <p:bldP spid="4" grpId="1"/>
      <p:bldP spid="5" grpId="0"/>
      <p:bldP spid="7" grpId="1"/>
      <p:bldP spid="6" grpId="0"/>
      <p:bldP spid="25" grpId="0"/>
      <p:bldP spid="25" grpId="1"/>
      <p:bldP spid="29" grpId="0"/>
      <p:bldP spid="30" grpId="0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blipFill dpi="0" rotWithShape="1">
                  <a:blip r:embed="rId2"/>
                  <a:srcRect/>
                  <a:tile tx="12700" ty="12700" sx="100000" sy="100000" flip="none" algn="tl"/>
                </a:blipFill>
              </a:rPr>
              <a:t>Как выглядит чешуйка бабочки?</a:t>
            </a:r>
            <a:endParaRPr lang="ru-RU" sz="4000" b="1" dirty="0">
              <a:ln w="12700">
                <a:solidFill>
                  <a:schemeClr val="tx1">
                    <a:lumMod val="95000"/>
                    <a:lumOff val="5000"/>
                  </a:schemeClr>
                </a:solidFill>
              </a:ln>
              <a:blipFill dpi="0" rotWithShape="1">
                <a:blip r:embed="rId2"/>
                <a:srcRect/>
                <a:tile tx="12700" ty="12700" sx="100000" sy="100000" flip="none" algn="tl"/>
              </a:blipFill>
            </a:endParaRPr>
          </a:p>
        </p:txBody>
      </p:sp>
      <p:pic>
        <p:nvPicPr>
          <p:cNvPr id="10" name="Рисунок 9" descr="IMG_86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785794"/>
            <a:ext cx="8858312" cy="5476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цикорий.bmp"/>
          <p:cNvPicPr>
            <a:picLocks noChangeAspect="1"/>
          </p:cNvPicPr>
          <p:nvPr/>
        </p:nvPicPr>
        <p:blipFill>
          <a:blip r:embed="rId4" cstate="print"/>
          <a:srcRect l="20000" t="12499" r="20000" b="13541"/>
          <a:stretch>
            <a:fillRect/>
          </a:stretch>
        </p:blipFill>
        <p:spPr>
          <a:xfrm>
            <a:off x="4643438" y="1071546"/>
            <a:ext cx="4205786" cy="41473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 descr="Butterfly_flake_x500_SAE_20070726_small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0166" y="3714751"/>
            <a:ext cx="2786081" cy="2571767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4643438" y="5214950"/>
            <a:ext cx="42148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</a:gradFill>
              </a:rPr>
              <a:t>цикорий</a:t>
            </a:r>
            <a:endParaRPr lang="ru-RU" sz="3200" b="1" dirty="0">
              <a:gradFill>
                <a:gsLst>
                  <a:gs pos="0">
                    <a:srgbClr val="000082"/>
                  </a:gs>
                  <a:gs pos="13000">
                    <a:srgbClr val="0047FF"/>
                  </a:gs>
                  <a:gs pos="28000">
                    <a:srgbClr val="000082"/>
                  </a:gs>
                  <a:gs pos="42999">
                    <a:srgbClr val="0047FF"/>
                  </a:gs>
                  <a:gs pos="58000">
                    <a:srgbClr val="000082"/>
                  </a:gs>
                  <a:gs pos="72000">
                    <a:srgbClr val="0047FF"/>
                  </a:gs>
                  <a:gs pos="87000">
                    <a:srgbClr val="000082"/>
                  </a:gs>
                  <a:gs pos="100000">
                    <a:srgbClr val="0047FF"/>
                  </a:gs>
                </a:gsLst>
                <a:lin ang="5400000" scaled="0"/>
              </a:gradFill>
            </a:endParaRPr>
          </a:p>
        </p:txBody>
      </p:sp>
      <p:pic>
        <p:nvPicPr>
          <p:cNvPr id="6" name="Рисунок 5" descr="Butterfly_flake_x500_SAE_20070726_small.jpg"/>
          <p:cNvPicPr>
            <a:picLocks noChangeAspect="1"/>
          </p:cNvPicPr>
          <p:nvPr/>
        </p:nvPicPr>
        <p:blipFill>
          <a:blip r:embed="rId6"/>
          <a:srcRect b="1754"/>
          <a:stretch>
            <a:fillRect/>
          </a:stretch>
        </p:blipFill>
        <p:spPr>
          <a:xfrm>
            <a:off x="357158" y="1071546"/>
            <a:ext cx="4071966" cy="41434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357158" y="5214950"/>
            <a:ext cx="40719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</a:gradFill>
              </a:rPr>
              <a:t>чешуйки</a:t>
            </a:r>
          </a:p>
          <a:p>
            <a:pPr algn="ctr"/>
            <a:endParaRPr lang="ru-RU" sz="3200" b="1" dirty="0">
              <a:gradFill>
                <a:gsLst>
                  <a:gs pos="0">
                    <a:srgbClr val="000082"/>
                  </a:gs>
                  <a:gs pos="13000">
                    <a:srgbClr val="0047FF"/>
                  </a:gs>
                  <a:gs pos="28000">
                    <a:srgbClr val="000082"/>
                  </a:gs>
                  <a:gs pos="42999">
                    <a:srgbClr val="0047FF"/>
                  </a:gs>
                  <a:gs pos="58000">
                    <a:srgbClr val="000082"/>
                  </a:gs>
                  <a:gs pos="72000">
                    <a:srgbClr val="0047FF"/>
                  </a:gs>
                  <a:gs pos="87000">
                    <a:srgbClr val="000082"/>
                  </a:gs>
                  <a:gs pos="100000">
                    <a:srgbClr val="0047FF"/>
                  </a:gs>
                </a:gsLst>
                <a:lin ang="5400000" scaled="0"/>
              </a:gradFill>
            </a:endParaRPr>
          </a:p>
        </p:txBody>
      </p:sp>
      <p:pic>
        <p:nvPicPr>
          <p:cNvPr id="12" name="Picture 2" descr="http://babochkiz.narod.ru/111/blesk/1022_babochkiz.narod.ru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428604"/>
            <a:ext cx="1266825" cy="126682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8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0" y="1000109"/>
          <a:ext cx="9144000" cy="5878296"/>
        </p:xfrm>
        <a:graphic>
          <a:graphicData uri="http://schemas.openxmlformats.org/drawingml/2006/table">
            <a:tbl>
              <a:tblPr/>
              <a:tblGrid>
                <a:gridCol w="4959459"/>
                <a:gridCol w="4184541"/>
              </a:tblGrid>
              <a:tr h="430460">
                <a:tc>
                  <a:txBody>
                    <a:bodyPr/>
                    <a:lstStyle/>
                    <a:p>
                      <a:pPr marL="47688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rgbClr val="365F9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      </a:t>
                      </a:r>
                      <a:r>
                        <a:rPr lang="ru-RU" sz="1800" b="1" dirty="0">
                          <a:solidFill>
                            <a:srgbClr val="365F9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вопросы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174" marR="3517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365F9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           </a:t>
                      </a:r>
                      <a:r>
                        <a:rPr lang="ru-RU" sz="1800" b="1" dirty="0" smtClean="0">
                          <a:solidFill>
                            <a:srgbClr val="365F9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анализ (опрошены 45 человек)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174" marR="3517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58857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.Как вы думаете, можно ли вывести бабочку в домашних  условиях?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ru-RU" sz="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174" marR="351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Можно – ответили 23 человека.</a:t>
                      </a:r>
                    </a:p>
                  </a:txBody>
                  <a:tcPr marL="35174" marR="351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533836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ru-RU" sz="1200" b="1" dirty="0" smtClean="0"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r>
                        <a:rPr lang="ru-RU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Где </a:t>
                      </a: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и как гусеница окукливается?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174" marR="351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В листьях на деревьях – ответили  27 человек.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В земле – ответили 2 человека.</a:t>
                      </a:r>
                    </a:p>
                  </a:txBody>
                  <a:tcPr marL="35174" marR="351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915783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3.Что </a:t>
                      </a: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едят бабочки?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             </a:t>
                      </a: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174" marR="351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Большинство</a:t>
                      </a:r>
                      <a:r>
                        <a:rPr lang="ru-RU" sz="1400" b="1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ответили ,что бабочки питаются нектаром и только 1 человек сказал, что они не едят.</a:t>
                      </a:r>
                      <a:endParaRPr lang="ru-RU" sz="1400" b="1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174" marR="351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771944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4.Напишите </a:t>
                      </a: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стадии развития </a:t>
                      </a:r>
                      <a:r>
                        <a:rPr lang="ru-RU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 бабочки</a:t>
                      </a: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ru-RU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как вы думаете, на </a:t>
                      </a:r>
                      <a:r>
                        <a:rPr lang="ru-RU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какой </a:t>
                      </a: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стадии бабочка </a:t>
                      </a:r>
                      <a:r>
                        <a:rPr lang="ru-RU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неподвижна</a:t>
                      </a: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?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174" marR="351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Не знают цикл развития бабочки – 32 человека.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Куколка неподвижна – 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ответили 18 человек.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174" marR="351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634413"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</a:rPr>
                        <a:t>5.Почему </a:t>
                      </a:r>
                      <a:r>
                        <a:rPr lang="ru-RU" sz="1400" b="1" dirty="0">
                          <a:latin typeface="Times New Roman"/>
                          <a:ea typeface="Times New Roman"/>
                        </a:rPr>
                        <a:t>бабочек называют </a:t>
                      </a:r>
                      <a:r>
                        <a:rPr lang="ru-RU" sz="1400" b="1" dirty="0" smtClean="0">
                          <a:latin typeface="Times New Roman"/>
                          <a:ea typeface="Times New Roman"/>
                        </a:rPr>
                        <a:t>чешуекрылые </a:t>
                      </a:r>
                      <a:r>
                        <a:rPr lang="ru-RU" sz="1400" b="1" dirty="0">
                          <a:latin typeface="Times New Roman"/>
                          <a:ea typeface="Times New Roman"/>
                        </a:rPr>
                        <a:t>и как вы </a:t>
                      </a:r>
                      <a:r>
                        <a:rPr lang="ru-RU" sz="1400" b="1" baseline="0" dirty="0" smtClean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400" b="1" dirty="0" smtClean="0">
                          <a:latin typeface="Times New Roman"/>
                          <a:ea typeface="Times New Roman"/>
                        </a:rPr>
                        <a:t>себе </a:t>
                      </a:r>
                      <a:r>
                        <a:rPr lang="ru-RU" sz="1400" b="1" dirty="0">
                          <a:latin typeface="Times New Roman"/>
                          <a:ea typeface="Times New Roman"/>
                        </a:rPr>
                        <a:t>представляете чешуйку </a:t>
                      </a:r>
                      <a:r>
                        <a:rPr lang="ru-RU" sz="1400" b="1" dirty="0" smtClean="0">
                          <a:latin typeface="Times New Roman"/>
                        </a:rPr>
                        <a:t>бабочки</a:t>
                      </a:r>
                      <a:r>
                        <a:rPr lang="ru-RU" sz="1400" b="1" dirty="0">
                          <a:latin typeface="Times New Roman"/>
                        </a:rPr>
                        <a:t>? (нарисуйте)</a:t>
                      </a:r>
                      <a:endParaRPr lang="ru-RU" sz="1400" b="1" dirty="0">
                        <a:latin typeface="Calibri"/>
                      </a:endParaRPr>
                    </a:p>
                  </a:txBody>
                  <a:tcPr marL="35174" marR="351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Не знают как выглядит чешуйка – 45 человек.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174" marR="351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520280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6.Могут </a:t>
                      </a: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ли бабочки на зиму улетать </a:t>
                      </a:r>
                      <a:r>
                        <a:rPr lang="ru-RU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в </a:t>
                      </a: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теплые страны </a:t>
                      </a:r>
                      <a:r>
                        <a:rPr lang="ru-RU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как птицы</a:t>
                      </a: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?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174" marR="351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Могут – ответили 8 человек.</a:t>
                      </a:r>
                      <a:endParaRPr lang="ru-RU" sz="1400" b="1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174" marR="351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634972">
                <a:tc>
                  <a:txBody>
                    <a:bodyPr/>
                    <a:lstStyle/>
                    <a:p>
                      <a:pPr algn="l" rtl="0" eaLnBrk="1" latinLnBrk="0" hangingPunct="1"/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7.Как вы думаете, бабочки полезные насекомые или </a:t>
                      </a:r>
                    </a:p>
                    <a:p>
                      <a:pPr algn="l" rtl="0" eaLnBrk="1" latinLnBrk="0" hangingPunct="1"/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     </a:t>
                      </a: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вредители?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174" marR="351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И полезные, и вредители – ответили 7 человек.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174" marR="351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827629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8.Какая </a:t>
                      </a: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польза человеку от бабочек?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174" marR="351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Не знают – 18 человек.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174" marR="351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</a:tbl>
          </a:graphicData>
        </a:graphic>
      </p:graphicFrame>
      <p:pic>
        <p:nvPicPr>
          <p:cNvPr id="2050" name="Рисунок 1" descr="19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"/>
            <a:ext cx="928662" cy="904224"/>
          </a:xfrm>
          <a:prstGeom prst="rect">
            <a:avLst/>
          </a:prstGeom>
          <a:noFill/>
        </p:spPr>
      </p:pic>
      <p:pic>
        <p:nvPicPr>
          <p:cNvPr id="2051" name="Рисунок 3" descr="18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2462" y="0"/>
            <a:ext cx="1071538" cy="817968"/>
          </a:xfrm>
          <a:prstGeom prst="rect">
            <a:avLst/>
          </a:prstGeom>
          <a:noFill/>
        </p:spPr>
      </p:pic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2214546" y="0"/>
            <a:ext cx="549336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solidFill>
                    <a:schemeClr val="bg1"/>
                  </a:solidFill>
                </a:ln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</a:gra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Что мы знаем о бабочках?</a:t>
            </a:r>
            <a:endParaRPr kumimoji="0" lang="ru-RU" sz="3600" b="1" i="0" u="none" strike="noStrike" cap="none" normalizeH="0" baseline="0" dirty="0" smtClean="0">
              <a:ln>
                <a:solidFill>
                  <a:schemeClr val="bg1"/>
                </a:solidFill>
              </a:ln>
              <a:gradFill>
                <a:gsLst>
                  <a:gs pos="0">
                    <a:srgbClr val="000082"/>
                  </a:gs>
                  <a:gs pos="13000">
                    <a:srgbClr val="0047FF"/>
                  </a:gs>
                  <a:gs pos="28000">
                    <a:srgbClr val="000082"/>
                  </a:gs>
                  <a:gs pos="42999">
                    <a:srgbClr val="0047FF"/>
                  </a:gs>
                  <a:gs pos="58000">
                    <a:srgbClr val="000082"/>
                  </a:gs>
                  <a:gs pos="72000">
                    <a:srgbClr val="0047FF"/>
                  </a:gs>
                  <a:gs pos="87000">
                    <a:srgbClr val="000082"/>
                  </a:gs>
                  <a:gs pos="100000">
                    <a:srgbClr val="0047FF"/>
                  </a:gs>
                </a:gsLst>
                <a:lin ang="5400000" scaled="0"/>
              </a:gra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600" b="0" i="0" u="none" strike="noStrike" cap="none" normalizeH="0" baseline="0" dirty="0" smtClean="0">
              <a:ln>
                <a:solidFill>
                  <a:schemeClr val="bg1"/>
                </a:solidFill>
              </a:ln>
              <a:gradFill>
                <a:gsLst>
                  <a:gs pos="0">
                    <a:srgbClr val="000082"/>
                  </a:gs>
                  <a:gs pos="13000">
                    <a:srgbClr val="0047FF"/>
                  </a:gs>
                  <a:gs pos="28000">
                    <a:srgbClr val="000082"/>
                  </a:gs>
                  <a:gs pos="42999">
                    <a:srgbClr val="0047FF"/>
                  </a:gs>
                  <a:gs pos="58000">
                    <a:srgbClr val="000082"/>
                  </a:gs>
                  <a:gs pos="72000">
                    <a:srgbClr val="0047FF"/>
                  </a:gs>
                  <a:gs pos="87000">
                    <a:srgbClr val="000082"/>
                  </a:gs>
                  <a:gs pos="100000">
                    <a:srgbClr val="0047FF"/>
                  </a:gs>
                </a:gsLst>
                <a:lin ang="5400000" scaled="0"/>
              </a:gra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-900113" y="914400"/>
            <a:ext cx="9144001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0" y="785794"/>
            <a:ext cx="9144000" cy="646331"/>
          </a:xfrm>
          <a:prstGeom prst="rect">
            <a:avLst/>
          </a:prstGeom>
          <a:solidFill>
            <a:srgbClr val="C483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Опрошены 45 человек.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0" y="1500174"/>
            <a:ext cx="9144000" cy="523220"/>
          </a:xfrm>
          <a:prstGeom prst="rect">
            <a:avLst/>
          </a:prstGeom>
          <a:solidFill>
            <a:srgbClr val="DE9400"/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23 человека сказали, что бабочку можно вывести дома.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0" y="3357562"/>
            <a:ext cx="9144000" cy="830997"/>
          </a:xfrm>
          <a:prstGeom prst="rect">
            <a:avLst/>
          </a:prstGeom>
          <a:solidFill>
            <a:srgbClr val="DE94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32 человека не знают цикл развития бабочки: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яйцо – гусеница – куколка – бабочка.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0" y="4357694"/>
            <a:ext cx="9144000" cy="523220"/>
          </a:xfrm>
          <a:prstGeom prst="rect">
            <a:avLst/>
          </a:prstGeom>
          <a:solidFill>
            <a:srgbClr val="FFB829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45 человек не знают, как выглядит чешуйка бабочки.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Garden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1312451590_1309770345_1309728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4667251" cy="3500438"/>
          </a:xfrm>
          <a:prstGeom prst="rect">
            <a:avLst/>
          </a:prstGeom>
        </p:spPr>
      </p:pic>
      <p:pic>
        <p:nvPicPr>
          <p:cNvPr id="5" name="Рисунок 4" descr="big-batterfly08-620x409.jpg"/>
          <p:cNvPicPr>
            <a:picLocks noChangeAspect="1"/>
          </p:cNvPicPr>
          <p:nvPr/>
        </p:nvPicPr>
        <p:blipFill>
          <a:blip r:embed="rId4" cstate="print"/>
          <a:srcRect l="2041" t="4081" b="4082"/>
          <a:stretch>
            <a:fillRect/>
          </a:stretch>
        </p:blipFill>
        <p:spPr>
          <a:xfrm>
            <a:off x="4572000" y="0"/>
            <a:ext cx="4571999" cy="3500438"/>
          </a:xfrm>
          <a:prstGeom prst="rect">
            <a:avLst/>
          </a:prstGeom>
        </p:spPr>
      </p:pic>
      <p:pic>
        <p:nvPicPr>
          <p:cNvPr id="8" name="Рисунок 7" descr="pavlinoglazka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1999" y="3500438"/>
            <a:ext cx="4571999" cy="3357562"/>
          </a:xfrm>
          <a:prstGeom prst="rect">
            <a:avLst/>
          </a:prstGeom>
        </p:spPr>
      </p:pic>
      <p:pic>
        <p:nvPicPr>
          <p:cNvPr id="10" name="Рисунок 9" descr="IMG_0962-1%28daphnis%20F%20blue%29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500438"/>
            <a:ext cx="4572000" cy="3357562"/>
          </a:xfrm>
          <a:prstGeom prst="rect">
            <a:avLst/>
          </a:prstGeom>
        </p:spPr>
      </p:pic>
      <p:pic>
        <p:nvPicPr>
          <p:cNvPr id="6" name="Рисунок 5" descr="IMG_558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56576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ru-RU" sz="7200" b="1" dirty="0" smtClean="0">
                <a:ln>
                  <a:solidFill>
                    <a:srgbClr val="002060"/>
                  </a:solidFill>
                </a:ln>
                <a:gradFill flip="none"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</a:rPr>
              <a:t>Спасибо за внимание.</a:t>
            </a:r>
            <a:endParaRPr lang="ru-RU" sz="7200" b="1" dirty="0">
              <a:ln>
                <a:solidFill>
                  <a:srgbClr val="002060"/>
                </a:solidFill>
              </a:ln>
              <a:gradFill flip="none" rotWithShape="1">
                <a:gsLst>
                  <a:gs pos="0">
                    <a:srgbClr val="A603AB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path path="circle">
                  <a:fillToRect l="100000" t="100000"/>
                </a:path>
                <a:tileRect r="-100000" b="-100000"/>
              </a:gradFill>
            </a:endParaRPr>
          </a:p>
        </p:txBody>
      </p:sp>
    </p:spTree>
  </p:cSld>
  <p:clrMapOvr>
    <a:masterClrMapping/>
  </p:clrMapOvr>
  <p:transition spd="slow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35743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 w="6350">
                  <a:solidFill>
                    <a:schemeClr val="bg1"/>
                  </a:solidFill>
                </a:ln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</a:gradFill>
              </a:rPr>
              <a:t>1. Узнать, можно ли вывести бабочку в домашних условиях. И попытаться сделать это самому. </a:t>
            </a:r>
            <a:endParaRPr lang="ru-RU" sz="2800" b="1" dirty="0">
              <a:ln w="6350">
                <a:solidFill>
                  <a:schemeClr val="bg1"/>
                </a:solidFill>
              </a:ln>
              <a:gradFill>
                <a:gsLst>
                  <a:gs pos="0">
                    <a:srgbClr val="000082"/>
                  </a:gs>
                  <a:gs pos="13000">
                    <a:srgbClr val="0047FF"/>
                  </a:gs>
                  <a:gs pos="28000">
                    <a:srgbClr val="000082"/>
                  </a:gs>
                  <a:gs pos="42999">
                    <a:srgbClr val="0047FF"/>
                  </a:gs>
                  <a:gs pos="58000">
                    <a:srgbClr val="000082"/>
                  </a:gs>
                  <a:gs pos="72000">
                    <a:srgbClr val="0047FF"/>
                  </a:gs>
                  <a:gs pos="87000">
                    <a:srgbClr val="000082"/>
                  </a:gs>
                  <a:gs pos="100000">
                    <a:srgbClr val="0047FF"/>
                  </a:gs>
                </a:gsLst>
                <a:lin ang="5400000" scaled="0"/>
              </a:gra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4286256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 w="6350">
                  <a:solidFill>
                    <a:schemeClr val="bg1"/>
                  </a:solidFill>
                </a:ln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</a:gradFill>
              </a:rPr>
              <a:t>2. Наблюдая за бабочками, сравнивая их, </a:t>
            </a:r>
          </a:p>
          <a:p>
            <a:pPr algn="ctr"/>
            <a:r>
              <a:rPr lang="ru-RU" sz="2800" b="1" dirty="0" smtClean="0">
                <a:ln w="6350">
                  <a:solidFill>
                    <a:schemeClr val="bg1"/>
                  </a:solidFill>
                </a:ln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</a:gradFill>
              </a:rPr>
              <a:t>ответить на вопрос: </a:t>
            </a:r>
          </a:p>
          <a:p>
            <a:pPr algn="ctr"/>
            <a:r>
              <a:rPr lang="ru-RU" sz="2800" b="1" dirty="0" smtClean="0">
                <a:ln w="6350">
                  <a:solidFill>
                    <a:schemeClr val="bg1"/>
                  </a:solidFill>
                </a:ln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</a:gradFill>
              </a:rPr>
              <a:t>«Почему бабочки такие разные?»</a:t>
            </a:r>
            <a:endParaRPr lang="ru-RU" sz="2800" b="1" dirty="0">
              <a:ln w="6350">
                <a:solidFill>
                  <a:schemeClr val="bg1"/>
                </a:solidFill>
              </a:ln>
              <a:gradFill>
                <a:gsLst>
                  <a:gs pos="0">
                    <a:srgbClr val="000082"/>
                  </a:gs>
                  <a:gs pos="13000">
                    <a:srgbClr val="0047FF"/>
                  </a:gs>
                  <a:gs pos="28000">
                    <a:srgbClr val="000082"/>
                  </a:gs>
                  <a:gs pos="42999">
                    <a:srgbClr val="0047FF"/>
                  </a:gs>
                  <a:gs pos="58000">
                    <a:srgbClr val="000082"/>
                  </a:gs>
                  <a:gs pos="72000">
                    <a:srgbClr val="0047FF"/>
                  </a:gs>
                  <a:gs pos="87000">
                    <a:srgbClr val="000082"/>
                  </a:gs>
                  <a:gs pos="100000">
                    <a:srgbClr val="0047FF"/>
                  </a:gs>
                </a:gsLst>
                <a:lin ang="5400000" scaled="0"/>
              </a:gra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57148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6350">
                  <a:solidFill>
                    <a:schemeClr val="bg1"/>
                  </a:solidFill>
                </a:ln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</a:gradFill>
              </a:rPr>
              <a:t>Цели и задачи работы:</a:t>
            </a:r>
            <a:endParaRPr lang="ru-RU" sz="3600" b="1" dirty="0">
              <a:ln w="6350">
                <a:solidFill>
                  <a:schemeClr val="bg1"/>
                </a:solidFill>
              </a:ln>
              <a:gradFill>
                <a:gsLst>
                  <a:gs pos="0">
                    <a:srgbClr val="000082"/>
                  </a:gs>
                  <a:gs pos="13000">
                    <a:srgbClr val="0047FF"/>
                  </a:gs>
                  <a:gs pos="28000">
                    <a:srgbClr val="000082"/>
                  </a:gs>
                  <a:gs pos="42999">
                    <a:srgbClr val="0047FF"/>
                  </a:gs>
                  <a:gs pos="58000">
                    <a:srgbClr val="000082"/>
                  </a:gs>
                  <a:gs pos="72000">
                    <a:srgbClr val="0047FF"/>
                  </a:gs>
                  <a:gs pos="87000">
                    <a:srgbClr val="000082"/>
                  </a:gs>
                  <a:gs pos="100000">
                    <a:srgbClr val="0047FF"/>
                  </a:gs>
                </a:gsLst>
                <a:lin ang="5400000" scaled="0"/>
              </a:gradFill>
            </a:endParaRPr>
          </a:p>
        </p:txBody>
      </p:sp>
      <p:pic>
        <p:nvPicPr>
          <p:cNvPr id="8" name="Picture 14" descr="http://nivagold.ru/raznoe/baboshci/bab/butterflies_30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214282" y="1857364"/>
            <a:ext cx="828675" cy="657226"/>
          </a:xfrm>
          <a:prstGeom prst="rect">
            <a:avLst/>
          </a:prstGeom>
          <a:noFill/>
        </p:spPr>
      </p:pic>
      <p:pic>
        <p:nvPicPr>
          <p:cNvPr id="9" name="Picture 20" descr="http://nivagold.ru/raznoe/baboshci1/Photo%20070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60000" flipH="1">
            <a:off x="6796893" y="3013693"/>
            <a:ext cx="1536941" cy="1195399"/>
          </a:xfrm>
          <a:prstGeom prst="rect">
            <a:avLst/>
          </a:prstGeom>
          <a:noFill/>
        </p:spPr>
      </p:pic>
      <p:pic>
        <p:nvPicPr>
          <p:cNvPr id="11" name="Picture 22" descr="http://nivagold.ru/raznoe/baboshci1/Photo%20091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142852"/>
            <a:ext cx="1819275" cy="1457326"/>
          </a:xfrm>
          <a:prstGeom prst="rect">
            <a:avLst/>
          </a:prstGeom>
          <a:noFill/>
        </p:spPr>
      </p:pic>
      <p:pic>
        <p:nvPicPr>
          <p:cNvPr id="12" name="Picture 34" descr="http://nivagold.ru/raznoe/baboshci1/Photo%20132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500438"/>
            <a:ext cx="1590675" cy="1143001"/>
          </a:xfrm>
          <a:prstGeom prst="rect">
            <a:avLst/>
          </a:prstGeom>
          <a:noFill/>
        </p:spPr>
      </p:pic>
      <p:pic>
        <p:nvPicPr>
          <p:cNvPr id="13" name="Picture 38" descr="http://nivagold.ru/raznoe/baboshci1/Photo%20130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85852" y="5643578"/>
            <a:ext cx="1066801" cy="1066801"/>
          </a:xfrm>
          <a:prstGeom prst="rect">
            <a:avLst/>
          </a:prstGeom>
          <a:noFill/>
        </p:spPr>
      </p:pic>
      <p:pic>
        <p:nvPicPr>
          <p:cNvPr id="15" name="Picture 10" descr="http://suan-butterfly.narod.ru/7_schatie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929587" y="5385983"/>
            <a:ext cx="1214414" cy="1472017"/>
          </a:xfrm>
          <a:prstGeom prst="rect">
            <a:avLst/>
          </a:prstGeom>
          <a:noFill/>
        </p:spPr>
      </p:pic>
      <p:pic>
        <p:nvPicPr>
          <p:cNvPr id="16" name="Picture 6" descr="http://nivagold.ru/raznoe/baboshci/bab/butterflies_56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5400000" flipV="1">
            <a:off x="7596210" y="4119567"/>
            <a:ext cx="1247775" cy="1152526"/>
          </a:xfrm>
          <a:prstGeom prst="rect">
            <a:avLst/>
          </a:prstGeom>
          <a:noFill/>
        </p:spPr>
      </p:pic>
      <p:pic>
        <p:nvPicPr>
          <p:cNvPr id="17" name="Picture 6" descr="http://nivagold.ru/raznoe/baboshci/bab/butterflies_56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71670" y="2714620"/>
            <a:ext cx="1247775" cy="1152526"/>
          </a:xfrm>
          <a:prstGeom prst="rect">
            <a:avLst/>
          </a:prstGeom>
          <a:noFill/>
        </p:spPr>
      </p:pic>
      <p:pic>
        <p:nvPicPr>
          <p:cNvPr id="18" name="Picture 6" descr="http://nivagold.ru/raznoe/baboshci/bab/butterflies_56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7215206" y="1214422"/>
            <a:ext cx="1247775" cy="1152526"/>
          </a:xfrm>
          <a:prstGeom prst="rect">
            <a:avLst/>
          </a:prstGeom>
          <a:noFill/>
        </p:spPr>
      </p:pic>
      <p:pic>
        <p:nvPicPr>
          <p:cNvPr id="19" name="Рисунок 18" descr="1_roman-koleshhuk.jpg"/>
          <p:cNvPicPr>
            <a:picLocks noChangeAspect="1"/>
          </p:cNvPicPr>
          <p:nvPr/>
        </p:nvPicPr>
        <p:blipFill>
          <a:blip r:embed="rId9">
            <a:lum bright="30000" contrast="40000"/>
          </a:blip>
          <a:stretch>
            <a:fillRect/>
          </a:stretch>
        </p:blipFill>
        <p:spPr>
          <a:xfrm>
            <a:off x="-2" y="0"/>
            <a:ext cx="4572001" cy="3529014"/>
          </a:xfrm>
          <a:prstGeom prst="rect">
            <a:avLst/>
          </a:prstGeom>
        </p:spPr>
      </p:pic>
      <p:pic>
        <p:nvPicPr>
          <p:cNvPr id="20" name="Рисунок 19" descr="08-01-30-A005781.jpg"/>
          <p:cNvPicPr>
            <a:picLocks noChangeAspect="1"/>
          </p:cNvPicPr>
          <p:nvPr/>
        </p:nvPicPr>
        <p:blipFill>
          <a:blip r:embed="rId10">
            <a:lum bright="20000" contrast="40000"/>
          </a:blip>
          <a:srcRect l="1538" t="3937" r="3076" b="3531"/>
          <a:stretch>
            <a:fillRect/>
          </a:stretch>
        </p:blipFill>
        <p:spPr>
          <a:xfrm>
            <a:off x="4572000" y="0"/>
            <a:ext cx="4572000" cy="3500438"/>
          </a:xfrm>
          <a:prstGeom prst="rect">
            <a:avLst/>
          </a:prstGeom>
        </p:spPr>
      </p:pic>
      <p:pic>
        <p:nvPicPr>
          <p:cNvPr id="22" name="Рисунок 21" descr="78_viktor-kuyda.jpg"/>
          <p:cNvPicPr>
            <a:picLocks noChangeAspect="1"/>
          </p:cNvPicPr>
          <p:nvPr/>
        </p:nvPicPr>
        <p:blipFill>
          <a:blip r:embed="rId11">
            <a:lum bright="20000" contrast="30000"/>
          </a:blip>
          <a:srcRect r="6666" b="6250"/>
          <a:stretch>
            <a:fillRect/>
          </a:stretch>
        </p:blipFill>
        <p:spPr>
          <a:xfrm>
            <a:off x="0" y="3500438"/>
            <a:ext cx="4572000" cy="3357562"/>
          </a:xfrm>
          <a:prstGeom prst="rect">
            <a:avLst/>
          </a:prstGeom>
        </p:spPr>
      </p:pic>
      <p:pic>
        <p:nvPicPr>
          <p:cNvPr id="24" name="Рисунок 23" descr="01_02_2010_0953387001265015426_littl3fairy.jpg"/>
          <p:cNvPicPr>
            <a:picLocks noChangeAspect="1"/>
          </p:cNvPicPr>
          <p:nvPr/>
        </p:nvPicPr>
        <p:blipFill>
          <a:blip r:embed="rId12">
            <a:lum bright="20000" contrast="30000"/>
          </a:blip>
          <a:stretch>
            <a:fillRect/>
          </a:stretch>
        </p:blipFill>
        <p:spPr>
          <a:xfrm>
            <a:off x="4500561" y="3500439"/>
            <a:ext cx="4643439" cy="3357563"/>
          </a:xfrm>
          <a:prstGeom prst="rect">
            <a:avLst/>
          </a:prstGeom>
        </p:spPr>
      </p:pic>
      <p:pic>
        <p:nvPicPr>
          <p:cNvPr id="27" name="Рисунок 26" descr="016.jpg"/>
          <p:cNvPicPr>
            <a:picLocks noChangeAspect="1"/>
          </p:cNvPicPr>
          <p:nvPr/>
        </p:nvPicPr>
        <p:blipFill>
          <a:blip r:embed="rId13">
            <a:lum bright="20000" contrast="30000"/>
          </a:blip>
          <a:stretch>
            <a:fillRect/>
          </a:stretch>
        </p:blipFill>
        <p:spPr>
          <a:xfrm>
            <a:off x="4500562" y="3500438"/>
            <a:ext cx="4643438" cy="3357562"/>
          </a:xfrm>
          <a:prstGeom prst="rect">
            <a:avLst/>
          </a:prstGeom>
        </p:spPr>
      </p:pic>
      <p:pic>
        <p:nvPicPr>
          <p:cNvPr id="28" name="Рисунок 27" descr="053.jpg"/>
          <p:cNvPicPr>
            <a:picLocks noChangeAspect="1"/>
          </p:cNvPicPr>
          <p:nvPr/>
        </p:nvPicPr>
        <p:blipFill>
          <a:blip r:embed="rId14">
            <a:lum bright="10000" contrast="20000"/>
          </a:blip>
          <a:stretch>
            <a:fillRect/>
          </a:stretch>
        </p:blipFill>
        <p:spPr>
          <a:xfrm>
            <a:off x="0" y="-1"/>
            <a:ext cx="4500562" cy="3500439"/>
          </a:xfrm>
          <a:prstGeom prst="rect">
            <a:avLst/>
          </a:prstGeom>
        </p:spPr>
      </p:pic>
      <p:pic>
        <p:nvPicPr>
          <p:cNvPr id="29" name="Рисунок 28" descr="046.jp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3500439"/>
            <a:ext cx="4500561" cy="3357560"/>
          </a:xfrm>
          <a:prstGeom prst="rect">
            <a:avLst/>
          </a:prstGeom>
        </p:spPr>
      </p:pic>
      <p:pic>
        <p:nvPicPr>
          <p:cNvPr id="30" name="Рисунок 29" descr="048.jpg"/>
          <p:cNvPicPr>
            <a:picLocks noChangeAspect="1"/>
          </p:cNvPicPr>
          <p:nvPr/>
        </p:nvPicPr>
        <p:blipFill>
          <a:blip r:embed="rId16">
            <a:lum bright="10000" contrast="30000"/>
          </a:blip>
          <a:stretch>
            <a:fillRect/>
          </a:stretch>
        </p:blipFill>
        <p:spPr>
          <a:xfrm>
            <a:off x="4500562" y="-2"/>
            <a:ext cx="4643438" cy="3500439"/>
          </a:xfrm>
          <a:prstGeom prst="rect">
            <a:avLst/>
          </a:prstGeom>
        </p:spPr>
      </p:pic>
      <p:pic>
        <p:nvPicPr>
          <p:cNvPr id="34" name="Рисунок 33" descr="IMG_6062.JPG"/>
          <p:cNvPicPr>
            <a:picLocks noChangeAspect="1"/>
          </p:cNvPicPr>
          <p:nvPr/>
        </p:nvPicPr>
        <p:blipFill>
          <a:blip r:embed="rId17" cstate="print">
            <a:lum bright="20000" contrast="30000"/>
          </a:blip>
          <a:stretch>
            <a:fillRect/>
          </a:stretch>
        </p:blipFill>
        <p:spPr>
          <a:xfrm>
            <a:off x="0" y="1"/>
            <a:ext cx="4500562" cy="3500437"/>
          </a:xfrm>
          <a:prstGeom prst="rect">
            <a:avLst/>
          </a:prstGeom>
        </p:spPr>
      </p:pic>
      <p:pic>
        <p:nvPicPr>
          <p:cNvPr id="35" name="Рисунок 34" descr="IMG_8603.JPG"/>
          <p:cNvPicPr>
            <a:picLocks noChangeAspect="1"/>
          </p:cNvPicPr>
          <p:nvPr/>
        </p:nvPicPr>
        <p:blipFill>
          <a:blip r:embed="rId18" cstate="print">
            <a:lum bright="10000" contrast="20000"/>
          </a:blip>
          <a:stretch>
            <a:fillRect/>
          </a:stretch>
        </p:blipFill>
        <p:spPr>
          <a:xfrm>
            <a:off x="4464844" y="3500437"/>
            <a:ext cx="4679156" cy="3357564"/>
          </a:xfrm>
          <a:prstGeom prst="rect">
            <a:avLst/>
          </a:prstGeom>
        </p:spPr>
      </p:pic>
      <p:pic>
        <p:nvPicPr>
          <p:cNvPr id="25" name="Рисунок 24" descr="IMG_8735.JPG"/>
          <p:cNvPicPr>
            <a:picLocks noChangeAspect="1"/>
          </p:cNvPicPr>
          <p:nvPr/>
        </p:nvPicPr>
        <p:blipFill>
          <a:blip r:embed="rId19" cstate="print">
            <a:lum bright="-20000" contrast="20000"/>
          </a:blip>
          <a:stretch>
            <a:fillRect/>
          </a:stretch>
        </p:blipFill>
        <p:spPr>
          <a:xfrm>
            <a:off x="0" y="3500438"/>
            <a:ext cx="4475937" cy="3357562"/>
          </a:xfrm>
          <a:prstGeom prst="rect">
            <a:avLst/>
          </a:prstGeom>
        </p:spPr>
      </p:pic>
      <p:pic>
        <p:nvPicPr>
          <p:cNvPr id="26" name="Рисунок 25" descr="IMG_8742.JPG"/>
          <p:cNvPicPr>
            <a:picLocks noChangeAspect="1"/>
          </p:cNvPicPr>
          <p:nvPr/>
        </p:nvPicPr>
        <p:blipFill>
          <a:blip r:embed="rId20" cstate="print">
            <a:lum bright="20000" contrast="30000"/>
          </a:blip>
          <a:stretch>
            <a:fillRect/>
          </a:stretch>
        </p:blipFill>
        <p:spPr>
          <a:xfrm>
            <a:off x="4500562" y="0"/>
            <a:ext cx="4643438" cy="3500438"/>
          </a:xfrm>
          <a:prstGeom prst="rect">
            <a:avLst/>
          </a:prstGeom>
        </p:spPr>
      </p:pic>
    </p:spTree>
  </p:cSld>
  <p:clrMapOvr>
    <a:masterClrMapping/>
  </p:clrMapOvr>
  <p:transition spd="slow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3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9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6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18" presetClass="entr" presetSubtype="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1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3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9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9500"/>
                            </p:stCondLst>
                            <p:childTnLst>
                              <p:par>
                                <p:cTn id="31" presetID="18" presetClass="entr" presetSubtype="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8" presetClass="entr" presetSubtype="9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8" presetClass="entr" presetSubtype="3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8" presetClass="entr" presetSubtype="1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нимфолит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3438" y="3524039"/>
            <a:ext cx="4500562" cy="3333960"/>
          </a:xfrm>
          <a:prstGeom prst="rect">
            <a:avLst/>
          </a:prstGeom>
        </p:spPr>
      </p:pic>
      <p:pic>
        <p:nvPicPr>
          <p:cNvPr id="15" name="Рисунок 14" descr="IMG_5489c.jpg"/>
          <p:cNvPicPr>
            <a:picLocks noChangeAspect="1"/>
          </p:cNvPicPr>
          <p:nvPr/>
        </p:nvPicPr>
        <p:blipFill>
          <a:blip r:embed="rId3"/>
          <a:srcRect l="2330" t="1981" r="741" b="1981"/>
          <a:stretch>
            <a:fillRect/>
          </a:stretch>
        </p:blipFill>
        <p:spPr>
          <a:xfrm>
            <a:off x="0" y="3571876"/>
            <a:ext cx="4714876" cy="3286124"/>
          </a:xfrm>
          <a:prstGeom prst="rect">
            <a:avLst/>
          </a:prstGeom>
        </p:spPr>
      </p:pic>
      <p:pic>
        <p:nvPicPr>
          <p:cNvPr id="2" name="Рисунок 1" descr="%C3%EE%EB%F3%E1%FF%ED%EA%E0.jpg"/>
          <p:cNvPicPr>
            <a:picLocks noChangeAspect="1"/>
          </p:cNvPicPr>
          <p:nvPr/>
        </p:nvPicPr>
        <p:blipFill>
          <a:blip r:embed="rId4" cstate="print"/>
          <a:srcRect l="1562" t="2542" r="1562" b="2118"/>
          <a:stretch>
            <a:fillRect/>
          </a:stretch>
        </p:blipFill>
        <p:spPr>
          <a:xfrm>
            <a:off x="4762500" y="0"/>
            <a:ext cx="4381499" cy="3571876"/>
          </a:xfrm>
          <a:prstGeom prst="rect">
            <a:avLst/>
          </a:prstGeom>
        </p:spPr>
      </p:pic>
      <p:pic>
        <p:nvPicPr>
          <p:cNvPr id="3" name="Рисунок 2" descr="25_01_2010_0291171001264415709_andrej-osoki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"/>
            <a:ext cx="4762502" cy="3571876"/>
          </a:xfrm>
          <a:prstGeom prst="rect">
            <a:avLst/>
          </a:prstGeom>
        </p:spPr>
      </p:pic>
      <p:pic>
        <p:nvPicPr>
          <p:cNvPr id="19" name="Рисунок 18" descr="2_roman-koleshhuk.jpg"/>
          <p:cNvPicPr>
            <a:picLocks noChangeAspect="1"/>
          </p:cNvPicPr>
          <p:nvPr/>
        </p:nvPicPr>
        <p:blipFill>
          <a:blip r:embed="rId6"/>
          <a:srcRect l="21875"/>
          <a:stretch>
            <a:fillRect/>
          </a:stretch>
        </p:blipFill>
        <p:spPr>
          <a:xfrm>
            <a:off x="0" y="0"/>
            <a:ext cx="4929190" cy="3571876"/>
          </a:xfrm>
          <a:prstGeom prst="rect">
            <a:avLst/>
          </a:prstGeom>
        </p:spPr>
      </p:pic>
      <p:pic>
        <p:nvPicPr>
          <p:cNvPr id="20" name="Рисунок 19" descr="530x398-images-stories-nature-Species-Butterfly-nimfalida.jpg"/>
          <p:cNvPicPr>
            <a:picLocks noChangeAspect="1"/>
          </p:cNvPicPr>
          <p:nvPr/>
        </p:nvPicPr>
        <p:blipFill>
          <a:blip r:embed="rId7"/>
          <a:srcRect r="11792"/>
          <a:stretch>
            <a:fillRect/>
          </a:stretch>
        </p:blipFill>
        <p:spPr>
          <a:xfrm>
            <a:off x="4691049" y="0"/>
            <a:ext cx="4452951" cy="3571876"/>
          </a:xfrm>
          <a:prstGeom prst="rect">
            <a:avLst/>
          </a:prstGeom>
        </p:spPr>
      </p:pic>
      <p:pic>
        <p:nvPicPr>
          <p:cNvPr id="6" name="Рисунок 5" descr="бражник липо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" y="0"/>
            <a:ext cx="4714876" cy="3357562"/>
          </a:xfrm>
          <a:prstGeom prst="rect">
            <a:avLst/>
          </a:prstGeom>
        </p:spPr>
      </p:pic>
      <p:pic>
        <p:nvPicPr>
          <p:cNvPr id="8" name="Рисунок 7" descr="IMG_6078.JPG"/>
          <p:cNvPicPr>
            <a:picLocks noChangeAspect="1"/>
          </p:cNvPicPr>
          <p:nvPr/>
        </p:nvPicPr>
        <p:blipFill>
          <a:blip r:embed="rId9" cstate="print">
            <a:lum bright="20000" contrast="30000"/>
          </a:blip>
          <a:srcRect l="14062" t="17188" r="23437" b="12500"/>
          <a:stretch>
            <a:fillRect/>
          </a:stretch>
        </p:blipFill>
        <p:spPr>
          <a:xfrm>
            <a:off x="4714877" y="0"/>
            <a:ext cx="4429124" cy="335756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714877" y="0"/>
            <a:ext cx="44291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b="1" dirty="0" smtClean="0">
                <a:solidFill>
                  <a:srgbClr val="FF0000"/>
                </a:solidFill>
              </a:rPr>
              <a:t>Медведица </a:t>
            </a:r>
          </a:p>
          <a:p>
            <a:pPr algn="r"/>
            <a:r>
              <a:rPr lang="ru-RU" sz="3200" b="1" dirty="0" smtClean="0">
                <a:solidFill>
                  <a:srgbClr val="FF0000"/>
                </a:solidFill>
              </a:rPr>
              <a:t>бурая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21" name="Рисунок 20" descr="4_roman-koleshuk.jpg"/>
          <p:cNvPicPr>
            <a:picLocks noChangeAspect="1"/>
          </p:cNvPicPr>
          <p:nvPr/>
        </p:nvPicPr>
        <p:blipFill>
          <a:blip r:embed="rId10"/>
          <a:srcRect r="1515" b="6739"/>
          <a:stretch>
            <a:fillRect/>
          </a:stretch>
        </p:blipFill>
        <p:spPr>
          <a:xfrm>
            <a:off x="0" y="3574732"/>
            <a:ext cx="4714876" cy="3283268"/>
          </a:xfrm>
          <a:prstGeom prst="rect">
            <a:avLst/>
          </a:prstGeom>
        </p:spPr>
      </p:pic>
      <p:pic>
        <p:nvPicPr>
          <p:cNvPr id="7" name="Рисунок 6" descr="IMG_5567.JPG"/>
          <p:cNvPicPr>
            <a:picLocks noChangeAspect="1"/>
          </p:cNvPicPr>
          <p:nvPr/>
        </p:nvPicPr>
        <p:blipFill>
          <a:blip r:embed="rId11" cstate="print">
            <a:lum bright="10000" contrast="30000"/>
          </a:blip>
          <a:srcRect l="17187" t="16015" r="17187" b="17187"/>
          <a:stretch>
            <a:fillRect/>
          </a:stretch>
        </p:blipFill>
        <p:spPr>
          <a:xfrm>
            <a:off x="-2" y="3357560"/>
            <a:ext cx="4714878" cy="350043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5780782"/>
            <a:ext cx="47148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Медведица </a:t>
            </a:r>
          </a:p>
          <a:p>
            <a:r>
              <a:rPr lang="ru-RU" sz="3200" b="1" dirty="0" smtClean="0">
                <a:solidFill>
                  <a:srgbClr val="FF0000"/>
                </a:solidFill>
              </a:rPr>
              <a:t>госпожа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22" name="Рисунок 21" descr="530x468-images-stories-nature-Species-Butterfly-helikonida.jpg"/>
          <p:cNvPicPr>
            <a:picLocks noChangeAspect="1"/>
          </p:cNvPicPr>
          <p:nvPr/>
        </p:nvPicPr>
        <p:blipFill>
          <a:blip r:embed="rId12"/>
          <a:srcRect t="21474"/>
          <a:stretch>
            <a:fillRect/>
          </a:stretch>
        </p:blipFill>
        <p:spPr>
          <a:xfrm>
            <a:off x="4714875" y="3571875"/>
            <a:ext cx="4429125" cy="3286125"/>
          </a:xfrm>
          <a:prstGeom prst="rect">
            <a:avLst/>
          </a:prstGeom>
        </p:spPr>
      </p:pic>
      <p:pic>
        <p:nvPicPr>
          <p:cNvPr id="4" name="Рисунок 3" descr="69 (2).jp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14876" y="3357562"/>
            <a:ext cx="4429124" cy="3500438"/>
          </a:xfrm>
          <a:prstGeom prst="rect">
            <a:avLst/>
          </a:prstGeom>
        </p:spPr>
      </p:pic>
      <p:pic>
        <p:nvPicPr>
          <p:cNvPr id="10" name="Рисунок 9" descr="f_19961775.jpg"/>
          <p:cNvPicPr>
            <a:picLocks noChangeAspect="1"/>
          </p:cNvPicPr>
          <p:nvPr/>
        </p:nvPicPr>
        <p:blipFill>
          <a:blip r:embed="rId14" cstate="print">
            <a:lum bright="10000" contrast="30000"/>
          </a:blip>
          <a:stretch>
            <a:fillRect/>
          </a:stretch>
        </p:blipFill>
        <p:spPr>
          <a:xfrm>
            <a:off x="2928926" y="2143116"/>
            <a:ext cx="3214712" cy="25717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0" y="0"/>
            <a:ext cx="47148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Бражник</a:t>
            </a:r>
          </a:p>
          <a:p>
            <a:r>
              <a:rPr lang="ru-RU" sz="3200" b="1" dirty="0" smtClean="0">
                <a:solidFill>
                  <a:srgbClr val="FF0000"/>
                </a:solidFill>
              </a:rPr>
              <a:t>липовый 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14876" y="5780782"/>
            <a:ext cx="44291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b="1" dirty="0" err="1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Кистехвостка</a:t>
            </a:r>
            <a:r>
              <a:rPr lang="ru-RU" sz="3200" b="1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 </a:t>
            </a:r>
          </a:p>
          <a:p>
            <a:pPr algn="r"/>
            <a:r>
              <a:rPr lang="ru-RU" sz="3200" b="1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античная</a:t>
            </a:r>
            <a:endParaRPr lang="ru-RU" sz="3200" b="1" dirty="0">
              <a:ln>
                <a:solidFill>
                  <a:schemeClr val="bg1"/>
                </a:solidFill>
              </a:ln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3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9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14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277777.jpg"/>
          <p:cNvPicPr>
            <a:picLocks noChangeAspect="1"/>
          </p:cNvPicPr>
          <p:nvPr/>
        </p:nvPicPr>
        <p:blipFill>
          <a:blip r:embed="rId2">
            <a:lum bright="10000" contrast="30000"/>
          </a:blip>
          <a:stretch>
            <a:fillRect/>
          </a:stretch>
        </p:blipFill>
        <p:spPr>
          <a:xfrm>
            <a:off x="214282" y="214290"/>
            <a:ext cx="3214710" cy="30003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Стрелка вправо 14"/>
          <p:cNvSpPr/>
          <p:nvPr/>
        </p:nvSpPr>
        <p:spPr>
          <a:xfrm>
            <a:off x="3643306" y="1643050"/>
            <a:ext cx="1643074" cy="571504"/>
          </a:xfrm>
          <a:prstGeom prst="rightArrow">
            <a:avLst/>
          </a:prstGeom>
          <a:solidFill>
            <a:srgbClr val="92D050"/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6" name="Рисунок 15" descr="IMG_6579.JPG"/>
          <p:cNvPicPr>
            <a:picLocks noChangeAspect="1"/>
          </p:cNvPicPr>
          <p:nvPr/>
        </p:nvPicPr>
        <p:blipFill>
          <a:blip r:embed="rId3" cstate="print">
            <a:lum bright="10000" contrast="30000"/>
          </a:blip>
          <a:stretch>
            <a:fillRect/>
          </a:stretch>
        </p:blipFill>
        <p:spPr>
          <a:xfrm>
            <a:off x="5493890" y="214290"/>
            <a:ext cx="3364390" cy="30718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Рисунок 17" descr="IMG_6857.JPG"/>
          <p:cNvPicPr>
            <a:picLocks noChangeAspect="1"/>
          </p:cNvPicPr>
          <p:nvPr/>
        </p:nvPicPr>
        <p:blipFill>
          <a:blip r:embed="rId4" cstate="print">
            <a:lum contrast="10000"/>
          </a:blip>
          <a:stretch>
            <a:fillRect/>
          </a:stretch>
        </p:blipFill>
        <p:spPr>
          <a:xfrm>
            <a:off x="5500694" y="3714752"/>
            <a:ext cx="3359418" cy="30003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Стрелка влево 18"/>
          <p:cNvSpPr/>
          <p:nvPr/>
        </p:nvSpPr>
        <p:spPr>
          <a:xfrm>
            <a:off x="3643306" y="4929198"/>
            <a:ext cx="1571636" cy="571504"/>
          </a:xfrm>
          <a:prstGeom prst="leftArrow">
            <a:avLst/>
          </a:prstGeom>
          <a:solidFill>
            <a:srgbClr val="92D050"/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" name="Рисунок 9" descr="махаон.jpg"/>
          <p:cNvPicPr>
            <a:picLocks noChangeAspect="1"/>
          </p:cNvPicPr>
          <p:nvPr/>
        </p:nvPicPr>
        <p:blipFill>
          <a:blip r:embed="rId5">
            <a:lum contrast="20000"/>
          </a:blip>
          <a:stretch>
            <a:fillRect/>
          </a:stretch>
        </p:blipFill>
        <p:spPr>
          <a:xfrm>
            <a:off x="214282" y="3714752"/>
            <a:ext cx="3214710" cy="30003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0" y="2786058"/>
            <a:ext cx="8929718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4000" b="1" dirty="0" smtClean="0">
                <a:ln w="19050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Развитие </a:t>
            </a:r>
          </a:p>
          <a:p>
            <a:pPr algn="ctr"/>
            <a:r>
              <a:rPr lang="ru-RU" sz="4000" b="1" dirty="0" smtClean="0">
                <a:ln w="19050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бабочки.</a:t>
            </a:r>
            <a:endParaRPr lang="ru-RU" sz="4000" b="1" dirty="0">
              <a:ln w="19050">
                <a:solidFill>
                  <a:schemeClr val="accent2">
                    <a:lumMod val="50000"/>
                  </a:schemeClr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4282" y="214290"/>
            <a:ext cx="955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 w="12700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яйцо</a:t>
            </a:r>
            <a:endParaRPr lang="ru-RU" sz="2800" b="1" dirty="0">
              <a:ln w="12700">
                <a:solidFill>
                  <a:schemeClr val="accent2">
                    <a:lumMod val="50000"/>
                  </a:schemeClr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15206" y="214290"/>
            <a:ext cx="1586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n w="12700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гусеница</a:t>
            </a:r>
            <a:endParaRPr lang="ru-RU" sz="2800" b="1" dirty="0">
              <a:ln w="12700">
                <a:solidFill>
                  <a:schemeClr val="accent2">
                    <a:lumMod val="50000"/>
                  </a:schemeClr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358082" y="6143644"/>
            <a:ext cx="14309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ln w="12700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куколка</a:t>
            </a:r>
            <a:endParaRPr lang="ru-RU" sz="2800" b="1" dirty="0">
              <a:ln w="12700">
                <a:solidFill>
                  <a:schemeClr val="accent2">
                    <a:lumMod val="50000"/>
                  </a:schemeClr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4282" y="6143644"/>
            <a:ext cx="14625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ln w="12700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бабочка</a:t>
            </a:r>
            <a:endParaRPr lang="ru-RU" sz="2800" b="1" dirty="0">
              <a:ln w="12700">
                <a:solidFill>
                  <a:schemeClr val="accent2">
                    <a:lumMod val="50000"/>
                  </a:schemeClr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7" name="Выгнутая вправо стрелка 16"/>
          <p:cNvSpPr/>
          <p:nvPr/>
        </p:nvSpPr>
        <p:spPr>
          <a:xfrm>
            <a:off x="8215338" y="2928934"/>
            <a:ext cx="785818" cy="1285884"/>
          </a:xfrm>
          <a:prstGeom prst="curvedLeftArrow">
            <a:avLst/>
          </a:prstGeom>
          <a:solidFill>
            <a:srgbClr val="92D050"/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2" name="Picture 24" descr="http://nivagold.ru/raznoe/baboshci1/Photo%20129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3060000">
            <a:off x="2409926" y="3066755"/>
            <a:ext cx="1007593" cy="98341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 descr="календарь.jpg"/>
          <p:cNvPicPr>
            <a:picLocks noChangeAspect="1"/>
          </p:cNvPicPr>
          <p:nvPr/>
        </p:nvPicPr>
        <p:blipFill>
          <a:blip r:embed="rId2" cstate="print">
            <a:grayscl/>
          </a:blip>
          <a:srcRect l="8700" t="4614" r="8000" b="1709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1214414" y="1071546"/>
            <a:ext cx="149592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C00000"/>
                </a:solidFill>
              </a:rPr>
              <a:t>5</a:t>
            </a:r>
          </a:p>
          <a:p>
            <a:pPr algn="ctr"/>
            <a:r>
              <a:rPr lang="ru-RU" sz="6000" b="1" dirty="0" smtClean="0">
                <a:solidFill>
                  <a:srgbClr val="C00000"/>
                </a:solidFill>
              </a:rPr>
              <a:t>мая</a:t>
            </a:r>
            <a:endParaRPr lang="ru-RU" sz="6000" b="1" dirty="0">
              <a:solidFill>
                <a:srgbClr val="C00000"/>
              </a:solidFill>
            </a:endParaRPr>
          </a:p>
        </p:txBody>
      </p:sp>
      <p:pic>
        <p:nvPicPr>
          <p:cNvPr id="10" name="Рисунок 9" descr="IMG_5475.JPG"/>
          <p:cNvPicPr>
            <a:picLocks noChangeAspect="1"/>
          </p:cNvPicPr>
          <p:nvPr/>
        </p:nvPicPr>
        <p:blipFill>
          <a:blip r:embed="rId3" cstate="print">
            <a:lum bright="10000" contrast="40000"/>
          </a:blip>
          <a:srcRect l="10937" t="27735" r="28125" b="6640"/>
          <a:stretch>
            <a:fillRect/>
          </a:stretch>
        </p:blipFill>
        <p:spPr>
          <a:xfrm>
            <a:off x="0" y="428604"/>
            <a:ext cx="4079620" cy="2928958"/>
          </a:xfrm>
          <a:prstGeom prst="ellipse">
            <a:avLst/>
          </a:prstGeom>
          <a:ln w="28575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2" name="TextBox 11"/>
          <p:cNvSpPr txBox="1"/>
          <p:nvPr/>
        </p:nvSpPr>
        <p:spPr>
          <a:xfrm>
            <a:off x="0" y="0"/>
            <a:ext cx="34289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</a:rPr>
              <a:t>Медведица </a:t>
            </a:r>
          </a:p>
          <a:p>
            <a:r>
              <a:rPr lang="ru-RU" sz="3200" b="1" dirty="0" smtClean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</a:rPr>
              <a:t>госпожа</a:t>
            </a:r>
            <a:endParaRPr lang="ru-RU" sz="3200" b="1" dirty="0">
              <a:ln>
                <a:solidFill>
                  <a:schemeClr val="bg1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43636" y="1214422"/>
            <a:ext cx="181331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C00000"/>
                </a:solidFill>
              </a:rPr>
              <a:t>15</a:t>
            </a:r>
          </a:p>
          <a:p>
            <a:pPr algn="ctr"/>
            <a:r>
              <a:rPr lang="ru-RU" sz="5400" b="1" dirty="0" smtClean="0">
                <a:solidFill>
                  <a:srgbClr val="C00000"/>
                </a:solidFill>
              </a:rPr>
              <a:t>июня</a:t>
            </a:r>
            <a:endParaRPr lang="ru-RU" sz="5400" b="1" dirty="0">
              <a:solidFill>
                <a:srgbClr val="C00000"/>
              </a:solidFill>
            </a:endParaRPr>
          </a:p>
        </p:txBody>
      </p:sp>
      <p:pic>
        <p:nvPicPr>
          <p:cNvPr id="5" name="Рисунок 4" descr="27791.jpg"/>
          <p:cNvPicPr>
            <a:picLocks noChangeAspect="1"/>
          </p:cNvPicPr>
          <p:nvPr/>
        </p:nvPicPr>
        <p:blipFill>
          <a:blip r:embed="rId4">
            <a:lum bright="10000" contrast="30000"/>
          </a:blip>
          <a:stretch>
            <a:fillRect/>
          </a:stretch>
        </p:blipFill>
        <p:spPr>
          <a:xfrm>
            <a:off x="4929190" y="504437"/>
            <a:ext cx="4071934" cy="2777267"/>
          </a:xfrm>
          <a:prstGeom prst="ellipse">
            <a:avLst/>
          </a:prstGeom>
          <a:ln w="28575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3" name="TextBox 12"/>
          <p:cNvSpPr txBox="1"/>
          <p:nvPr/>
        </p:nvSpPr>
        <p:spPr>
          <a:xfrm>
            <a:off x="5643570" y="0"/>
            <a:ext cx="35004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b="1" dirty="0" smtClean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</a:rPr>
              <a:t>Медведица </a:t>
            </a:r>
          </a:p>
          <a:p>
            <a:pPr algn="r"/>
            <a:r>
              <a:rPr lang="ru-RU" sz="3200" b="1" dirty="0" smtClean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</a:rPr>
              <a:t>бурая</a:t>
            </a:r>
            <a:endParaRPr lang="ru-RU" sz="3200" b="1" dirty="0">
              <a:ln>
                <a:solidFill>
                  <a:schemeClr val="bg1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86512" y="4500570"/>
            <a:ext cx="181331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C00000"/>
                </a:solidFill>
              </a:rPr>
              <a:t>7</a:t>
            </a:r>
          </a:p>
          <a:p>
            <a:pPr algn="ctr"/>
            <a:r>
              <a:rPr lang="ru-RU" sz="5400" b="1" dirty="0" smtClean="0">
                <a:solidFill>
                  <a:srgbClr val="C00000"/>
                </a:solidFill>
              </a:rPr>
              <a:t>июня</a:t>
            </a:r>
            <a:endParaRPr lang="ru-RU" sz="5400" b="1" dirty="0">
              <a:solidFill>
                <a:srgbClr val="C00000"/>
              </a:solidFill>
            </a:endParaRPr>
          </a:p>
        </p:txBody>
      </p:sp>
      <p:pic>
        <p:nvPicPr>
          <p:cNvPr id="11" name="Рисунок 10" descr="IMG_6578.JPG"/>
          <p:cNvPicPr>
            <a:picLocks noChangeAspect="1"/>
          </p:cNvPicPr>
          <p:nvPr/>
        </p:nvPicPr>
        <p:blipFill>
          <a:blip r:embed="rId5" cstate="print">
            <a:lum bright="10000" contrast="30000"/>
          </a:blip>
          <a:srcRect l="16406" t="18359" r="24218" b="20703"/>
          <a:stretch>
            <a:fillRect/>
          </a:stretch>
        </p:blipFill>
        <p:spPr>
          <a:xfrm>
            <a:off x="4929190" y="3929064"/>
            <a:ext cx="4071966" cy="2928936"/>
          </a:xfrm>
          <a:prstGeom prst="ellipse">
            <a:avLst/>
          </a:prstGeom>
          <a:ln w="28575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4" name="TextBox 13"/>
          <p:cNvSpPr txBox="1"/>
          <p:nvPr/>
        </p:nvSpPr>
        <p:spPr>
          <a:xfrm>
            <a:off x="5429256" y="5780782"/>
            <a:ext cx="37147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b="1" dirty="0" smtClean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</a:rPr>
              <a:t>Кистехвостка </a:t>
            </a:r>
          </a:p>
          <a:p>
            <a:pPr algn="r"/>
            <a:r>
              <a:rPr lang="ru-RU" sz="3200" b="1" dirty="0" smtClean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</a:rPr>
              <a:t>античная</a:t>
            </a:r>
            <a:endParaRPr lang="ru-RU" sz="3200" b="1" dirty="0">
              <a:ln>
                <a:solidFill>
                  <a:schemeClr val="bg1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42976" y="4500570"/>
            <a:ext cx="178702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C00000"/>
                </a:solidFill>
              </a:rPr>
              <a:t>9</a:t>
            </a:r>
          </a:p>
          <a:p>
            <a:pPr algn="ctr"/>
            <a:r>
              <a:rPr lang="ru-RU" sz="5400" b="1" dirty="0" smtClean="0">
                <a:solidFill>
                  <a:srgbClr val="C00000"/>
                </a:solidFill>
              </a:rPr>
              <a:t>июля</a:t>
            </a:r>
            <a:endParaRPr lang="ru-RU" sz="5400" b="1" dirty="0">
              <a:solidFill>
                <a:srgbClr val="C00000"/>
              </a:solidFill>
            </a:endParaRPr>
          </a:p>
        </p:txBody>
      </p:sp>
      <p:pic>
        <p:nvPicPr>
          <p:cNvPr id="6" name="Рисунок 5" descr="липовый.jpg"/>
          <p:cNvPicPr>
            <a:picLocks noChangeAspect="1"/>
          </p:cNvPicPr>
          <p:nvPr/>
        </p:nvPicPr>
        <p:blipFill>
          <a:blip r:embed="rId6" cstate="print">
            <a:lum bright="-20000" contrast="20000"/>
          </a:blip>
          <a:stretch>
            <a:fillRect/>
          </a:stretch>
        </p:blipFill>
        <p:spPr>
          <a:xfrm>
            <a:off x="0" y="4050389"/>
            <a:ext cx="4071966" cy="2686263"/>
          </a:xfrm>
          <a:prstGeom prst="ellipse">
            <a:avLst/>
          </a:prstGeom>
          <a:ln w="28575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5" name="TextBox 14"/>
          <p:cNvSpPr txBox="1"/>
          <p:nvPr/>
        </p:nvSpPr>
        <p:spPr>
          <a:xfrm>
            <a:off x="0" y="5857892"/>
            <a:ext cx="37861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</a:rPr>
              <a:t>Бражник </a:t>
            </a:r>
          </a:p>
          <a:p>
            <a:r>
              <a:rPr lang="ru-RU" sz="3200" b="1" dirty="0" smtClean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</a:rPr>
              <a:t>липовый</a:t>
            </a:r>
            <a:endParaRPr lang="ru-RU" sz="3200" b="1" dirty="0">
              <a:ln>
                <a:solidFill>
                  <a:schemeClr val="bg1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357554" y="2857496"/>
            <a:ext cx="233948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C00000"/>
                </a:solidFill>
              </a:rPr>
              <a:t>17</a:t>
            </a:r>
          </a:p>
          <a:p>
            <a:pPr algn="ctr"/>
            <a:r>
              <a:rPr lang="ru-RU" sz="5400" b="1" dirty="0" smtClean="0">
                <a:solidFill>
                  <a:srgbClr val="C00000"/>
                </a:solidFill>
              </a:rPr>
              <a:t>августа</a:t>
            </a:r>
            <a:endParaRPr lang="ru-RU" sz="5400" b="1" dirty="0">
              <a:solidFill>
                <a:srgbClr val="C00000"/>
              </a:solidFill>
            </a:endParaRPr>
          </a:p>
        </p:txBody>
      </p:sp>
      <p:pic>
        <p:nvPicPr>
          <p:cNvPr id="9" name="Рисунок 8" descr="IMG_6873.JPG"/>
          <p:cNvPicPr>
            <a:picLocks noChangeAspect="1"/>
          </p:cNvPicPr>
          <p:nvPr/>
        </p:nvPicPr>
        <p:blipFill>
          <a:blip r:embed="rId7" cstate="print">
            <a:lum bright="10000" contrast="30000"/>
          </a:blip>
          <a:srcRect l="9375" t="10156" r="21875" b="12500"/>
          <a:stretch>
            <a:fillRect/>
          </a:stretch>
        </p:blipFill>
        <p:spPr>
          <a:xfrm>
            <a:off x="2571736" y="2143116"/>
            <a:ext cx="3857620" cy="2774801"/>
          </a:xfrm>
          <a:prstGeom prst="ellipse">
            <a:avLst/>
          </a:prstGeom>
          <a:ln w="28575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86248" y="571480"/>
            <a:ext cx="4857752" cy="17543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5400" b="1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ru-RU" sz="5400" b="1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</a:rPr>
              <a:t>Чем похожи </a:t>
            </a:r>
          </a:p>
          <a:p>
            <a:pPr algn="ctr"/>
            <a:r>
              <a:rPr lang="ru-RU" sz="5400" b="1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</a:rPr>
              <a:t>г</a:t>
            </a:r>
            <a:r>
              <a:rPr lang="ru-RU" sz="5400" b="1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</a:rPr>
              <a:t>усеницы.</a:t>
            </a:r>
            <a:endParaRPr lang="ru-RU" sz="5400" b="1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4" name="Рисунок 3" descr="7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928670"/>
            <a:ext cx="3714775" cy="24765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IMG_6579.JPG"/>
          <p:cNvPicPr>
            <a:picLocks noChangeAspect="1"/>
          </p:cNvPicPr>
          <p:nvPr/>
        </p:nvPicPr>
        <p:blipFill>
          <a:blip r:embed="rId3" cstate="print">
            <a:lum bright="10000" contrast="40000"/>
          </a:blip>
          <a:srcRect l="28124" t="7813" r="24219" b="28906"/>
          <a:stretch>
            <a:fillRect/>
          </a:stretch>
        </p:blipFill>
        <p:spPr>
          <a:xfrm>
            <a:off x="4857752" y="3429000"/>
            <a:ext cx="4143372" cy="32861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IMG_6873.JPG"/>
          <p:cNvPicPr>
            <a:picLocks noChangeAspect="1"/>
          </p:cNvPicPr>
          <p:nvPr/>
        </p:nvPicPr>
        <p:blipFill>
          <a:blip r:embed="rId4" cstate="print">
            <a:lum bright="10000" contrast="30000"/>
          </a:blip>
          <a:srcRect l="7812" r="39062" b="25391"/>
          <a:stretch>
            <a:fillRect/>
          </a:stretch>
        </p:blipFill>
        <p:spPr>
          <a:xfrm>
            <a:off x="142844" y="3429000"/>
            <a:ext cx="4143404" cy="32861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4786314" y="3214686"/>
            <a:ext cx="42148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</a:rPr>
              <a:t>Гусеницы </a:t>
            </a:r>
          </a:p>
          <a:p>
            <a:pPr algn="ctr"/>
            <a:r>
              <a:rPr lang="ru-RU" sz="3200" b="1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</a:rPr>
              <a:t>линяют.</a:t>
            </a:r>
            <a:endParaRPr lang="ru-RU" sz="3200" b="1" dirty="0">
              <a:ln>
                <a:solidFill>
                  <a:srgbClr val="C00000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13" name="Рисунок 12" descr="IMG_9376 (2).JPG"/>
          <p:cNvPicPr>
            <a:picLocks noChangeAspect="1"/>
          </p:cNvPicPr>
          <p:nvPr/>
        </p:nvPicPr>
        <p:blipFill>
          <a:blip r:embed="rId5" cstate="print"/>
          <a:srcRect l="7090" t="4731" r="14918"/>
          <a:stretch>
            <a:fillRect/>
          </a:stretch>
        </p:blipFill>
        <p:spPr>
          <a:xfrm>
            <a:off x="214282" y="500042"/>
            <a:ext cx="4071966" cy="29289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0" y="3429000"/>
            <a:ext cx="44291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</a:rPr>
              <a:t> Много едят.</a:t>
            </a:r>
            <a:endParaRPr lang="ru-RU" sz="3200" b="1" dirty="0">
              <a:ln>
                <a:solidFill>
                  <a:srgbClr val="C00000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12" name="Picture 30" descr="http://nivagold.ru/raznoe/baboshci1/Photo%20128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900000">
            <a:off x="7857798" y="2423679"/>
            <a:ext cx="1186230" cy="928694"/>
          </a:xfrm>
          <a:prstGeom prst="rect">
            <a:avLst/>
          </a:prstGeom>
          <a:noFill/>
        </p:spPr>
      </p:pic>
      <p:pic>
        <p:nvPicPr>
          <p:cNvPr id="14" name="Рисунок 13" descr="IMG_9408.JPG"/>
          <p:cNvPicPr>
            <a:picLocks noChangeAspect="1"/>
          </p:cNvPicPr>
          <p:nvPr/>
        </p:nvPicPr>
        <p:blipFill>
          <a:blip r:embed="rId7" cstate="print"/>
          <a:srcRect l="15245" t="29167" r="19984" b="5208"/>
          <a:stretch>
            <a:fillRect/>
          </a:stretch>
        </p:blipFill>
        <p:spPr>
          <a:xfrm>
            <a:off x="214282" y="500042"/>
            <a:ext cx="4071966" cy="29289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IMG_5473.JPG"/>
          <p:cNvPicPr>
            <a:picLocks noChangeAspect="1"/>
          </p:cNvPicPr>
          <p:nvPr/>
        </p:nvPicPr>
        <p:blipFill>
          <a:blip r:embed="rId8" cstate="print">
            <a:lum contrast="10000"/>
          </a:blip>
          <a:stretch>
            <a:fillRect/>
          </a:stretch>
        </p:blipFill>
        <p:spPr>
          <a:xfrm>
            <a:off x="142844" y="214290"/>
            <a:ext cx="4150923" cy="32861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0" y="0"/>
            <a:ext cx="42862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ctr"/>
            <a:r>
              <a:rPr lang="ru-RU" sz="3200" b="1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</a:rPr>
              <a:t>Одинаковое </a:t>
            </a:r>
          </a:p>
          <a:p>
            <a:pPr marL="514350" indent="-514350" algn="ctr"/>
            <a:r>
              <a:rPr lang="ru-RU" sz="3200" b="1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</a:rPr>
              <a:t>строение. </a:t>
            </a:r>
            <a:endParaRPr lang="ru-RU" sz="3200" b="1" dirty="0">
              <a:ln>
                <a:solidFill>
                  <a:srgbClr val="C00000"/>
                </a:solidFill>
              </a:ln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3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4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4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9" grpId="0"/>
      <p:bldP spid="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307181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4400" b="1" dirty="0" smtClean="0">
                <a:ln w="12700">
                  <a:solidFill>
                    <a:schemeClr val="bg1"/>
                  </a:solidFill>
                </a:ln>
                <a:solidFill>
                  <a:srgbClr val="FF0000"/>
                </a:solidFill>
                <a:effectLst/>
              </a:rPr>
              <a:t>Различия гусениц.</a:t>
            </a:r>
            <a:endParaRPr lang="ru-RU" sz="4400" b="1" dirty="0">
              <a:ln w="12700">
                <a:solidFill>
                  <a:schemeClr val="bg1"/>
                </a:solidFill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8" name="Рисунок 7" descr="липовый.jpg"/>
          <p:cNvPicPr>
            <a:picLocks noChangeAspect="1"/>
          </p:cNvPicPr>
          <p:nvPr/>
        </p:nvPicPr>
        <p:blipFill>
          <a:blip r:embed="rId2" cstate="print">
            <a:lum contrast="20000"/>
          </a:blip>
          <a:stretch>
            <a:fillRect/>
          </a:stretch>
        </p:blipFill>
        <p:spPr>
          <a:xfrm>
            <a:off x="142844" y="214290"/>
            <a:ext cx="4223275" cy="2786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IMG_6873.JPG"/>
          <p:cNvPicPr>
            <a:picLocks noChangeAspect="1"/>
          </p:cNvPicPr>
          <p:nvPr/>
        </p:nvPicPr>
        <p:blipFill>
          <a:blip r:embed="rId3" cstate="print"/>
          <a:srcRect l="16406" t="14843" r="39062" b="21875"/>
          <a:stretch>
            <a:fillRect/>
          </a:stretch>
        </p:blipFill>
        <p:spPr>
          <a:xfrm>
            <a:off x="142844" y="4000504"/>
            <a:ext cx="4214842" cy="2714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IMG_5475.JPG"/>
          <p:cNvPicPr>
            <a:picLocks noChangeAspect="1"/>
          </p:cNvPicPr>
          <p:nvPr/>
        </p:nvPicPr>
        <p:blipFill>
          <a:blip r:embed="rId4" cstate="print">
            <a:lum bright="10000" contrast="30000"/>
          </a:blip>
          <a:srcRect l="15625" t="30078" r="31250" b="11328"/>
          <a:stretch>
            <a:fillRect/>
          </a:stretch>
        </p:blipFill>
        <p:spPr>
          <a:xfrm>
            <a:off x="4643438" y="214290"/>
            <a:ext cx="4357718" cy="2786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 descr="IMG_6578.JPG"/>
          <p:cNvPicPr>
            <a:picLocks noChangeAspect="1"/>
          </p:cNvPicPr>
          <p:nvPr/>
        </p:nvPicPr>
        <p:blipFill>
          <a:blip r:embed="rId5" cstate="print">
            <a:lum bright="10000" contrast="40000"/>
          </a:blip>
          <a:srcRect l="21875" t="14844" r="30469" b="23047"/>
          <a:stretch>
            <a:fillRect/>
          </a:stretch>
        </p:blipFill>
        <p:spPr>
          <a:xfrm>
            <a:off x="142844" y="4000504"/>
            <a:ext cx="4214842" cy="2714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27791.jpg"/>
          <p:cNvPicPr>
            <a:picLocks noChangeAspect="1"/>
          </p:cNvPicPr>
          <p:nvPr/>
        </p:nvPicPr>
        <p:blipFill>
          <a:blip r:embed="rId6" cstate="print">
            <a:lum bright="10000" contrast="30000"/>
          </a:blip>
          <a:stretch>
            <a:fillRect/>
          </a:stretch>
        </p:blipFill>
        <p:spPr>
          <a:xfrm>
            <a:off x="4714876" y="3975358"/>
            <a:ext cx="4286280" cy="2739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42844" y="2285992"/>
            <a:ext cx="4000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127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600" b="1" dirty="0" smtClean="0">
                <a:ln w="12700"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Внешний вид.</a:t>
            </a:r>
            <a:endParaRPr lang="ru-RU" sz="3600" b="1" dirty="0">
              <a:ln w="12700">
                <a:solidFill>
                  <a:schemeClr val="bg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86314" y="428604"/>
            <a:ext cx="4143404" cy="2379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127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600" b="1" dirty="0" smtClean="0">
                <a:ln w="12700"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Любимые  </a:t>
            </a:r>
          </a:p>
          <a:p>
            <a:pPr algn="ctr"/>
            <a:r>
              <a:rPr lang="ru-RU" sz="3600" b="1" dirty="0" smtClean="0">
                <a:ln w="12700"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    </a:t>
            </a:r>
          </a:p>
          <a:p>
            <a:pPr algn="ctr"/>
            <a:endParaRPr lang="ru-RU" sz="3600" b="1" dirty="0" smtClean="0">
              <a:ln w="12700">
                <a:solidFill>
                  <a:schemeClr val="bg1"/>
                </a:solidFill>
              </a:ln>
              <a:solidFill>
                <a:srgbClr val="FF0000"/>
              </a:solidFill>
            </a:endParaRPr>
          </a:p>
          <a:p>
            <a:pPr algn="ctr"/>
            <a:r>
              <a:rPr lang="ru-RU" sz="3600" b="1" dirty="0" smtClean="0">
                <a:ln w="12700"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блюда.</a:t>
            </a:r>
            <a:endParaRPr lang="ru-RU" sz="3600" b="1" dirty="0">
              <a:ln w="12700">
                <a:solidFill>
                  <a:schemeClr val="bg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4282" y="6072206"/>
            <a:ext cx="4143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127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600" b="1" dirty="0" smtClean="0">
                <a:ln w="12700"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Зимняя спячка.</a:t>
            </a:r>
            <a:endParaRPr lang="ru-RU" sz="3600" b="1" dirty="0">
              <a:ln w="12700">
                <a:solidFill>
                  <a:schemeClr val="bg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57752" y="4071942"/>
            <a:ext cx="41434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127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600" b="1" dirty="0" smtClean="0">
                <a:ln w="12700"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Способ     </a:t>
            </a:r>
          </a:p>
          <a:p>
            <a:pPr algn="ctr"/>
            <a:endParaRPr lang="ru-RU" sz="3600" b="1" dirty="0" smtClean="0">
              <a:ln w="12700">
                <a:solidFill>
                  <a:schemeClr val="bg1"/>
                </a:solidFill>
              </a:ln>
              <a:solidFill>
                <a:srgbClr val="FF0000"/>
              </a:solidFill>
            </a:endParaRPr>
          </a:p>
          <a:p>
            <a:pPr algn="ctr"/>
            <a:endParaRPr lang="ru-RU" sz="3600" b="1" dirty="0" smtClean="0">
              <a:ln w="12700">
                <a:solidFill>
                  <a:schemeClr val="bg1"/>
                </a:solidFill>
              </a:ln>
              <a:solidFill>
                <a:srgbClr val="FF0000"/>
              </a:solidFill>
            </a:endParaRPr>
          </a:p>
          <a:p>
            <a:pPr algn="ctr"/>
            <a:r>
              <a:rPr lang="ru-RU" sz="3600" b="1" dirty="0" smtClean="0">
                <a:ln w="12700"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окукливания.</a:t>
            </a:r>
            <a:endParaRPr lang="ru-RU" sz="3600" b="1" dirty="0">
              <a:ln w="12700">
                <a:solidFill>
                  <a:schemeClr val="bg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3071802" y="1000108"/>
            <a:ext cx="857256" cy="78581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7" name="Picture 16" descr="http://nivagold.ru/raznoe/baboshci1/43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-660000">
            <a:off x="3572302" y="3766550"/>
            <a:ext cx="2205602" cy="171451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to="1.2" calcmode="lin" valueType="num">
                                      <p:cBhvr override="childStyle"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to="1.2" calcmode="lin" valueType="num">
                                      <p:cBhvr override="childStyl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to="1.2" calcmode="lin" valueType="num">
                                      <p:cBhvr override="childStyle"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1.2" calcmode="lin" valueType="num">
                                      <p:cBhvr override="childStyle"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  <p:bldP spid="5" grpId="1"/>
      <p:bldP spid="6" grpId="1"/>
      <p:bldP spid="7" grpId="0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27791.jpg"/>
          <p:cNvPicPr>
            <a:picLocks noChangeAspect="1"/>
          </p:cNvPicPr>
          <p:nvPr/>
        </p:nvPicPr>
        <p:blipFill>
          <a:blip r:embed="rId3" cstate="print">
            <a:lum contrast="30000"/>
          </a:blip>
          <a:stretch>
            <a:fillRect/>
          </a:stretch>
        </p:blipFill>
        <p:spPr>
          <a:xfrm>
            <a:off x="5072066" y="142852"/>
            <a:ext cx="4071934" cy="2928934"/>
          </a:xfrm>
          <a:prstGeom prst="ellipse">
            <a:avLst/>
          </a:prstGeom>
          <a:ln w="28575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 descr="липовый.jpg"/>
          <p:cNvPicPr>
            <a:picLocks noChangeAspect="1"/>
          </p:cNvPicPr>
          <p:nvPr/>
        </p:nvPicPr>
        <p:blipFill>
          <a:blip r:embed="rId4" cstate="print">
            <a:lum bright="10000" contrast="30000"/>
          </a:blip>
          <a:stretch>
            <a:fillRect/>
          </a:stretch>
        </p:blipFill>
        <p:spPr>
          <a:xfrm>
            <a:off x="0" y="3714752"/>
            <a:ext cx="4071966" cy="2928958"/>
          </a:xfrm>
          <a:prstGeom prst="ellipse">
            <a:avLst/>
          </a:prstGeom>
          <a:ln w="28575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Рисунок 9" descr="IMG_5475.JPG"/>
          <p:cNvPicPr>
            <a:picLocks noChangeAspect="1"/>
          </p:cNvPicPr>
          <p:nvPr/>
        </p:nvPicPr>
        <p:blipFill>
          <a:blip r:embed="rId5" cstate="print">
            <a:lum bright="10000" contrast="30000"/>
          </a:blip>
          <a:srcRect l="10937" t="27735" r="28125" b="6640"/>
          <a:stretch>
            <a:fillRect/>
          </a:stretch>
        </p:blipFill>
        <p:spPr>
          <a:xfrm>
            <a:off x="0" y="142852"/>
            <a:ext cx="4079620" cy="2928958"/>
          </a:xfrm>
          <a:prstGeom prst="ellipse">
            <a:avLst/>
          </a:prstGeom>
          <a:ln w="28575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Рисунок 10" descr="IMG_6578.JPG"/>
          <p:cNvPicPr>
            <a:picLocks noChangeAspect="1"/>
          </p:cNvPicPr>
          <p:nvPr/>
        </p:nvPicPr>
        <p:blipFill>
          <a:blip r:embed="rId6" cstate="print">
            <a:lum bright="10000" contrast="40000"/>
          </a:blip>
          <a:srcRect l="16406" t="18359" r="24218" b="20703"/>
          <a:stretch>
            <a:fillRect/>
          </a:stretch>
        </p:blipFill>
        <p:spPr>
          <a:xfrm>
            <a:off x="5072034" y="3786190"/>
            <a:ext cx="4071966" cy="2928936"/>
          </a:xfrm>
          <a:prstGeom prst="ellipse">
            <a:avLst/>
          </a:prstGeom>
          <a:ln w="28575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 descr="IMG_6873.JPG"/>
          <p:cNvPicPr>
            <a:picLocks noChangeAspect="1"/>
          </p:cNvPicPr>
          <p:nvPr/>
        </p:nvPicPr>
        <p:blipFill>
          <a:blip r:embed="rId7" cstate="print">
            <a:lum bright="10000" contrast="30000"/>
          </a:blip>
          <a:srcRect l="9375" t="10156" r="21875" b="12500"/>
          <a:stretch>
            <a:fillRect/>
          </a:stretch>
        </p:blipFill>
        <p:spPr>
          <a:xfrm>
            <a:off x="2643174" y="1928802"/>
            <a:ext cx="3857620" cy="2774801"/>
          </a:xfrm>
          <a:prstGeom prst="ellipse">
            <a:avLst/>
          </a:prstGeom>
          <a:ln w="28575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9" name="Рисунок 18" descr="IMG_5924.JPG"/>
          <p:cNvPicPr>
            <a:picLocks noChangeAspect="1"/>
          </p:cNvPicPr>
          <p:nvPr/>
        </p:nvPicPr>
        <p:blipFill>
          <a:blip r:embed="rId8" cstate="print">
            <a:lum bright="10000" contrast="20000"/>
          </a:blip>
          <a:srcRect l="19531" t="13672" r="28906" b="17187"/>
          <a:stretch>
            <a:fillRect/>
          </a:stretch>
        </p:blipFill>
        <p:spPr>
          <a:xfrm>
            <a:off x="5072066" y="0"/>
            <a:ext cx="4071934" cy="3214685"/>
          </a:xfrm>
          <a:prstGeom prst="ellipse">
            <a:avLst/>
          </a:prstGeom>
          <a:ln w="28575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1" name="Рисунок 20" descr="P1010929.JPG"/>
          <p:cNvPicPr>
            <a:picLocks noChangeAspect="1"/>
          </p:cNvPicPr>
          <p:nvPr/>
        </p:nvPicPr>
        <p:blipFill>
          <a:blip r:embed="rId9" cstate="print">
            <a:lum bright="10000" contrast="30000"/>
          </a:blip>
          <a:stretch>
            <a:fillRect/>
          </a:stretch>
        </p:blipFill>
        <p:spPr>
          <a:xfrm>
            <a:off x="0" y="0"/>
            <a:ext cx="4071934" cy="3143248"/>
          </a:xfrm>
          <a:prstGeom prst="ellipse">
            <a:avLst/>
          </a:prstGeom>
          <a:ln w="28575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2" name="Рисунок 21" descr="IMG_6853.JPG"/>
          <p:cNvPicPr>
            <a:picLocks noChangeAspect="1"/>
          </p:cNvPicPr>
          <p:nvPr/>
        </p:nvPicPr>
        <p:blipFill>
          <a:blip r:embed="rId10" cstate="print">
            <a:lum bright="10000" contrast="20000"/>
          </a:blip>
          <a:stretch>
            <a:fillRect/>
          </a:stretch>
        </p:blipFill>
        <p:spPr>
          <a:xfrm>
            <a:off x="0" y="3643313"/>
            <a:ext cx="4143372" cy="3214687"/>
          </a:xfrm>
          <a:prstGeom prst="ellipse">
            <a:avLst/>
          </a:prstGeom>
          <a:ln w="28575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3" name="TextBox 12"/>
          <p:cNvSpPr txBox="1"/>
          <p:nvPr/>
        </p:nvSpPr>
        <p:spPr>
          <a:xfrm>
            <a:off x="5214943" y="0"/>
            <a:ext cx="39290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b="1" dirty="0" smtClean="0">
                <a:ln w="12700">
                  <a:solidFill>
                    <a:srgbClr val="002060"/>
                  </a:solidFill>
                </a:ln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16200000" scaled="1"/>
                  <a:tileRect/>
                </a:gradFill>
              </a:rPr>
              <a:t>Медведица </a:t>
            </a:r>
          </a:p>
          <a:p>
            <a:pPr algn="r"/>
            <a:r>
              <a:rPr lang="ru-RU" sz="3200" b="1" dirty="0" smtClean="0">
                <a:ln w="12700">
                  <a:solidFill>
                    <a:srgbClr val="002060"/>
                  </a:solidFill>
                </a:ln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16200000" scaled="1"/>
                  <a:tileRect/>
                </a:gradFill>
              </a:rPr>
              <a:t>бурая</a:t>
            </a:r>
            <a:endParaRPr lang="ru-RU" sz="3200" b="1" dirty="0">
              <a:ln w="12700">
                <a:solidFill>
                  <a:srgbClr val="002060"/>
                </a:solidFill>
              </a:ln>
              <a:gradFill flip="none"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16200000" scaled="1"/>
                <a:tileRect/>
              </a:gradFill>
            </a:endParaRPr>
          </a:p>
        </p:txBody>
      </p:sp>
      <p:pic>
        <p:nvPicPr>
          <p:cNvPr id="20" name="Рисунок 19" descr="IMG_6857.JPG"/>
          <p:cNvPicPr>
            <a:picLocks noChangeAspect="1"/>
          </p:cNvPicPr>
          <p:nvPr/>
        </p:nvPicPr>
        <p:blipFill>
          <a:blip r:embed="rId11" cstate="print">
            <a:lum bright="10000" contrast="30000"/>
          </a:blip>
          <a:srcRect l="14843" t="10156" r="27344" b="14843"/>
          <a:stretch>
            <a:fillRect/>
          </a:stretch>
        </p:blipFill>
        <p:spPr>
          <a:xfrm>
            <a:off x="5000628" y="3714752"/>
            <a:ext cx="4143372" cy="3143248"/>
          </a:xfrm>
          <a:prstGeom prst="ellipse">
            <a:avLst/>
          </a:prstGeom>
          <a:ln w="28575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4" name="TextBox 13"/>
          <p:cNvSpPr txBox="1"/>
          <p:nvPr/>
        </p:nvSpPr>
        <p:spPr>
          <a:xfrm>
            <a:off x="5429256" y="5780782"/>
            <a:ext cx="37147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b="1" dirty="0" smtClean="0">
                <a:ln w="12700">
                  <a:solidFill>
                    <a:srgbClr val="002060"/>
                  </a:solidFill>
                </a:ln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16200000" scaled="1"/>
                  <a:tileRect/>
                </a:gradFill>
              </a:rPr>
              <a:t>Кистехвостка </a:t>
            </a:r>
          </a:p>
          <a:p>
            <a:pPr algn="r"/>
            <a:r>
              <a:rPr lang="ru-RU" sz="3200" b="1" dirty="0" smtClean="0">
                <a:ln w="12700">
                  <a:solidFill>
                    <a:srgbClr val="002060"/>
                  </a:solidFill>
                </a:ln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16200000" scaled="1"/>
                  <a:tileRect/>
                </a:gradFill>
              </a:rPr>
              <a:t>античная</a:t>
            </a:r>
            <a:endParaRPr lang="ru-RU" sz="3200" b="1" dirty="0">
              <a:ln w="12700">
                <a:solidFill>
                  <a:srgbClr val="002060"/>
                </a:solidFill>
              </a:ln>
              <a:gradFill flip="none"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16200000" scaled="1"/>
                <a:tileRect/>
              </a:gradFill>
            </a:endParaRPr>
          </a:p>
        </p:txBody>
      </p:sp>
      <p:pic>
        <p:nvPicPr>
          <p:cNvPr id="17" name="Рисунок 16" descr="IMG_6878.JPG"/>
          <p:cNvPicPr>
            <a:picLocks noChangeAspect="1"/>
          </p:cNvPicPr>
          <p:nvPr/>
        </p:nvPicPr>
        <p:blipFill>
          <a:blip r:embed="rId12" cstate="print">
            <a:lum bright="10000" contrast="20000"/>
          </a:blip>
          <a:srcRect l="25000" t="17187" r="20312" b="14844"/>
          <a:stretch>
            <a:fillRect/>
          </a:stretch>
        </p:blipFill>
        <p:spPr>
          <a:xfrm>
            <a:off x="0" y="3643314"/>
            <a:ext cx="4143372" cy="3214685"/>
          </a:xfrm>
          <a:prstGeom prst="ellipse">
            <a:avLst/>
          </a:prstGeom>
          <a:ln w="28575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5" name="TextBox 14"/>
          <p:cNvSpPr txBox="1"/>
          <p:nvPr/>
        </p:nvSpPr>
        <p:spPr>
          <a:xfrm>
            <a:off x="0" y="5780782"/>
            <a:ext cx="35718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n>
                  <a:solidFill>
                    <a:srgbClr val="002060"/>
                  </a:solidFill>
                </a:ln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16200000" scaled="1"/>
                  <a:tileRect/>
                </a:gradFill>
              </a:rPr>
              <a:t>Бражник </a:t>
            </a:r>
          </a:p>
          <a:p>
            <a:r>
              <a:rPr lang="ru-RU" sz="3200" b="1" dirty="0" smtClean="0">
                <a:ln>
                  <a:solidFill>
                    <a:srgbClr val="002060"/>
                  </a:solidFill>
                </a:ln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16200000" scaled="1"/>
                  <a:tileRect/>
                </a:gradFill>
              </a:rPr>
              <a:t>липовый</a:t>
            </a:r>
            <a:endParaRPr lang="ru-RU" sz="3200" b="1" dirty="0">
              <a:ln>
                <a:solidFill>
                  <a:srgbClr val="002060"/>
                </a:solidFill>
              </a:ln>
              <a:gradFill flip="none"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16200000" scaled="1"/>
                <a:tileRect/>
              </a:gradFill>
            </a:endParaRPr>
          </a:p>
        </p:txBody>
      </p:sp>
      <p:pic>
        <p:nvPicPr>
          <p:cNvPr id="18" name="Рисунок 17" descr="IMG_6935.JPG"/>
          <p:cNvPicPr>
            <a:picLocks noChangeAspect="1"/>
          </p:cNvPicPr>
          <p:nvPr/>
        </p:nvPicPr>
        <p:blipFill>
          <a:blip r:embed="rId13" cstate="print">
            <a:lum bright="30000" contrast="40000"/>
          </a:blip>
          <a:srcRect l="21875" t="10157" r="9375" b="24218"/>
          <a:stretch>
            <a:fillRect/>
          </a:stretch>
        </p:blipFill>
        <p:spPr>
          <a:xfrm>
            <a:off x="2571736" y="1857363"/>
            <a:ext cx="3929090" cy="2910437"/>
          </a:xfrm>
          <a:prstGeom prst="ellipse">
            <a:avLst/>
          </a:prstGeom>
          <a:ln w="28575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2" name="TextBox 11"/>
          <p:cNvSpPr txBox="1"/>
          <p:nvPr/>
        </p:nvSpPr>
        <p:spPr>
          <a:xfrm>
            <a:off x="0" y="0"/>
            <a:ext cx="38576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n w="12700">
                  <a:solidFill>
                    <a:srgbClr val="002060"/>
                  </a:solidFill>
                </a:ln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16200000" scaled="1"/>
                  <a:tileRect/>
                </a:gradFill>
              </a:rPr>
              <a:t>Медведица </a:t>
            </a:r>
          </a:p>
          <a:p>
            <a:r>
              <a:rPr lang="ru-RU" sz="3200" b="1" dirty="0" smtClean="0">
                <a:ln w="12700">
                  <a:solidFill>
                    <a:srgbClr val="002060"/>
                  </a:solidFill>
                </a:ln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16200000" scaled="1"/>
                  <a:tileRect/>
                </a:gradFill>
              </a:rPr>
              <a:t>госпожа</a:t>
            </a:r>
            <a:endParaRPr lang="ru-RU" sz="3200" b="1" dirty="0">
              <a:ln w="12700">
                <a:solidFill>
                  <a:srgbClr val="002060"/>
                </a:solidFill>
              </a:ln>
              <a:gradFill flip="none"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16200000" scaled="1"/>
                <a:tileRect/>
              </a:gradFill>
            </a:endParaRPr>
          </a:p>
        </p:txBody>
      </p:sp>
      <p:pic>
        <p:nvPicPr>
          <p:cNvPr id="16" name="Рисунок 15" descr="IMG_6930.JPG"/>
          <p:cNvPicPr>
            <a:picLocks noChangeAspect="1"/>
          </p:cNvPicPr>
          <p:nvPr/>
        </p:nvPicPr>
        <p:blipFill>
          <a:blip r:embed="rId14" cstate="print">
            <a:lum bright="30000" contrast="40000"/>
          </a:blip>
          <a:srcRect l="25000" t="28906" r="22656" b="8984"/>
          <a:stretch>
            <a:fillRect/>
          </a:stretch>
        </p:blipFill>
        <p:spPr>
          <a:xfrm>
            <a:off x="2571736" y="1857364"/>
            <a:ext cx="4000528" cy="2982213"/>
          </a:xfrm>
          <a:prstGeom prst="ellipse">
            <a:avLst/>
          </a:prstGeom>
          <a:ln w="28575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3" name="Picture 2" descr="http://nivagold.ru/raznoe/baboshci1/Photo%20150.gif"/>
          <p:cNvPicPr>
            <a:picLocks noChangeAspect="1" noChangeArrowheads="1" noCrop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4143372" y="1500174"/>
            <a:ext cx="928694" cy="86678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32" presetClass="emph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IMG_5535.JPG"/>
          <p:cNvPicPr>
            <a:picLocks noChangeAspect="1"/>
          </p:cNvPicPr>
          <p:nvPr/>
        </p:nvPicPr>
        <p:blipFill>
          <a:blip r:embed="rId2" cstate="print">
            <a:lum bright="10000" contrast="30000"/>
          </a:blip>
          <a:stretch>
            <a:fillRect/>
          </a:stretch>
        </p:blipFill>
        <p:spPr>
          <a:xfrm>
            <a:off x="142844" y="142852"/>
            <a:ext cx="8786873" cy="6619918"/>
          </a:xfrm>
          <a:prstGeom prst="teardrop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IMG_5537.JPG"/>
          <p:cNvPicPr>
            <a:picLocks noChangeAspect="1"/>
          </p:cNvPicPr>
          <p:nvPr/>
        </p:nvPicPr>
        <p:blipFill>
          <a:blip r:embed="rId3" cstate="print">
            <a:lum bright="10000" contrast="30000"/>
          </a:blip>
          <a:stretch>
            <a:fillRect/>
          </a:stretch>
        </p:blipFill>
        <p:spPr>
          <a:xfrm>
            <a:off x="142844" y="142851"/>
            <a:ext cx="8786874" cy="6619919"/>
          </a:xfrm>
          <a:prstGeom prst="teardrop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IMG_5540.JPG"/>
          <p:cNvPicPr>
            <a:picLocks noChangeAspect="1"/>
          </p:cNvPicPr>
          <p:nvPr/>
        </p:nvPicPr>
        <p:blipFill>
          <a:blip r:embed="rId4" cstate="print">
            <a:lum bright="10000" contrast="20000"/>
          </a:blip>
          <a:stretch>
            <a:fillRect/>
          </a:stretch>
        </p:blipFill>
        <p:spPr>
          <a:xfrm>
            <a:off x="142844" y="142854"/>
            <a:ext cx="8786873" cy="6619916"/>
          </a:xfrm>
          <a:prstGeom prst="teardrop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 descr="IMG_5541.JPG"/>
          <p:cNvPicPr>
            <a:picLocks noChangeAspect="1"/>
          </p:cNvPicPr>
          <p:nvPr/>
        </p:nvPicPr>
        <p:blipFill>
          <a:blip r:embed="rId5" cstate="print">
            <a:lum bright="10000" contrast="20000"/>
          </a:blip>
          <a:stretch>
            <a:fillRect/>
          </a:stretch>
        </p:blipFill>
        <p:spPr>
          <a:xfrm>
            <a:off x="142844" y="142852"/>
            <a:ext cx="8786874" cy="6619917"/>
          </a:xfrm>
          <a:prstGeom prst="teardrop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 descr="IMG_5544.JPG"/>
          <p:cNvPicPr>
            <a:picLocks noChangeAspect="1"/>
          </p:cNvPicPr>
          <p:nvPr/>
        </p:nvPicPr>
        <p:blipFill>
          <a:blip r:embed="rId6" cstate="print">
            <a:lum bright="10000" contrast="20000"/>
          </a:blip>
          <a:stretch>
            <a:fillRect/>
          </a:stretch>
        </p:blipFill>
        <p:spPr>
          <a:xfrm>
            <a:off x="142844" y="142853"/>
            <a:ext cx="8786874" cy="6619917"/>
          </a:xfrm>
          <a:prstGeom prst="teardrop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 descr="IMG_5545.JPG"/>
          <p:cNvPicPr>
            <a:picLocks noChangeAspect="1"/>
          </p:cNvPicPr>
          <p:nvPr/>
        </p:nvPicPr>
        <p:blipFill>
          <a:blip r:embed="rId7" cstate="print">
            <a:lum bright="10000" contrast="30000"/>
          </a:blip>
          <a:stretch>
            <a:fillRect/>
          </a:stretch>
        </p:blipFill>
        <p:spPr>
          <a:xfrm>
            <a:off x="142844" y="142852"/>
            <a:ext cx="8786874" cy="6619917"/>
          </a:xfrm>
          <a:prstGeom prst="teardrop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 descr="IMG_5557.JPG"/>
          <p:cNvPicPr>
            <a:picLocks noChangeAspect="1"/>
          </p:cNvPicPr>
          <p:nvPr/>
        </p:nvPicPr>
        <p:blipFill>
          <a:blip r:embed="rId8" cstate="print">
            <a:lum bright="10000" contrast="30000"/>
          </a:blip>
          <a:stretch>
            <a:fillRect/>
          </a:stretch>
        </p:blipFill>
        <p:spPr>
          <a:xfrm>
            <a:off x="142844" y="142852"/>
            <a:ext cx="8786873" cy="6572296"/>
          </a:xfrm>
          <a:prstGeom prst="teardrop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Рисунок 17" descr="IMG_5564.JPG"/>
          <p:cNvPicPr>
            <a:picLocks noChangeAspect="1"/>
          </p:cNvPicPr>
          <p:nvPr/>
        </p:nvPicPr>
        <p:blipFill>
          <a:blip r:embed="rId9" cstate="print">
            <a:lum contrast="20000"/>
          </a:blip>
          <a:stretch>
            <a:fillRect/>
          </a:stretch>
        </p:blipFill>
        <p:spPr>
          <a:xfrm>
            <a:off x="142844" y="142852"/>
            <a:ext cx="8786875" cy="6619918"/>
          </a:xfrm>
          <a:prstGeom prst="teardrop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Рисунок 18" descr="IMG_5587.JPG"/>
          <p:cNvPicPr>
            <a:picLocks noChangeAspect="1"/>
          </p:cNvPicPr>
          <p:nvPr/>
        </p:nvPicPr>
        <p:blipFill>
          <a:blip r:embed="rId10" cstate="print">
            <a:lum bright="10000" contrast="30000"/>
          </a:blip>
          <a:stretch>
            <a:fillRect/>
          </a:stretch>
        </p:blipFill>
        <p:spPr>
          <a:xfrm>
            <a:off x="142844" y="142852"/>
            <a:ext cx="8786874" cy="6619917"/>
          </a:xfrm>
          <a:prstGeom prst="teardrop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0" y="142852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ln w="12700">
                  <a:solidFill>
                    <a:srgbClr val="002060"/>
                  </a:solidFill>
                </a:ln>
                <a:gradFill flip="none" rotWithShape="1">
                  <a:gsLst>
                    <a:gs pos="0">
                      <a:srgbClr val="FF0000"/>
                    </a:gs>
                    <a:gs pos="25000">
                      <a:srgbClr val="FF6633"/>
                    </a:gs>
                    <a:gs pos="50000">
                      <a:srgbClr val="FFFF00"/>
                    </a:gs>
                    <a:gs pos="75000">
                      <a:srgbClr val="01A78F"/>
                    </a:gs>
                    <a:gs pos="100000">
                      <a:srgbClr val="3366FF"/>
                    </a:gs>
                  </a:gsLst>
                  <a:lin ang="0" scaled="1"/>
                  <a:tileRect/>
                </a:gradFill>
              </a:rPr>
              <a:t>Рождение </a:t>
            </a:r>
          </a:p>
          <a:p>
            <a:r>
              <a:rPr lang="ru-RU" sz="4800" b="1" dirty="0" smtClean="0">
                <a:ln w="12700">
                  <a:solidFill>
                    <a:srgbClr val="002060"/>
                  </a:solidFill>
                </a:ln>
                <a:gradFill flip="none" rotWithShape="1">
                  <a:gsLst>
                    <a:gs pos="0">
                      <a:srgbClr val="FF0000"/>
                    </a:gs>
                    <a:gs pos="25000">
                      <a:srgbClr val="FF6633"/>
                    </a:gs>
                    <a:gs pos="50000">
                      <a:srgbClr val="FFFF00"/>
                    </a:gs>
                    <a:gs pos="75000">
                      <a:srgbClr val="01A78F"/>
                    </a:gs>
                    <a:gs pos="100000">
                      <a:srgbClr val="3366FF"/>
                    </a:gs>
                  </a:gsLst>
                  <a:lin ang="0" scaled="1"/>
                  <a:tileRect/>
                </a:gradFill>
              </a:rPr>
              <a:t>бабочки.</a:t>
            </a:r>
            <a:endParaRPr lang="ru-RU" sz="4800" b="1" dirty="0">
              <a:ln w="12700">
                <a:solidFill>
                  <a:srgbClr val="002060"/>
                </a:solidFill>
              </a:ln>
              <a:gradFill flip="none" rotWithShape="1">
                <a:gsLst>
                  <a:gs pos="0">
                    <a:srgbClr val="FF0000"/>
                  </a:gs>
                  <a:gs pos="25000">
                    <a:srgbClr val="FF6633"/>
                  </a:gs>
                  <a:gs pos="50000">
                    <a:srgbClr val="FFFF00"/>
                  </a:gs>
                  <a:gs pos="75000">
                    <a:srgbClr val="01A78F"/>
                  </a:gs>
                  <a:gs pos="100000">
                    <a:srgbClr val="3366FF"/>
                  </a:gs>
                </a:gsLst>
                <a:lin ang="0" scaled="1"/>
                <a:tileRect/>
              </a:gradFill>
            </a:endParaRPr>
          </a:p>
        </p:txBody>
      </p:sp>
      <p:pic>
        <p:nvPicPr>
          <p:cNvPr id="17" name="Рисунок 16" descr="пустая куколка.JPG"/>
          <p:cNvPicPr>
            <a:picLocks noChangeAspect="1"/>
          </p:cNvPicPr>
          <p:nvPr/>
        </p:nvPicPr>
        <p:blipFill>
          <a:blip r:embed="rId11" cstate="print"/>
          <a:srcRect l="22656" t="25095" r="17620" b="23066"/>
          <a:stretch>
            <a:fillRect/>
          </a:stretch>
        </p:blipFill>
        <p:spPr>
          <a:xfrm rot="7800000">
            <a:off x="6858287" y="651774"/>
            <a:ext cx="2242196" cy="1159167"/>
          </a:xfrm>
          <a:prstGeom prst="ellipse">
            <a:avLst/>
          </a:prstGeom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2603</TotalTime>
  <Words>432</Words>
  <Application>Microsoft Office PowerPoint</Application>
  <PresentationFormat>Экран (4:3)</PresentationFormat>
  <Paragraphs>123</Paragraphs>
  <Slides>13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лёха</dc:creator>
  <cp:lastModifiedBy>Лёшка</cp:lastModifiedBy>
  <cp:revision>279</cp:revision>
  <dcterms:created xsi:type="dcterms:W3CDTF">2011-10-21T05:17:02Z</dcterms:created>
  <dcterms:modified xsi:type="dcterms:W3CDTF">2014-12-03T16:10:35Z</dcterms:modified>
</cp:coreProperties>
</file>