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7AB1-A47F-4AC8-BC4C-FFF3BBDD251D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4AC94-F3A4-4CEC-B497-283ACC083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9215-7A41-4360-8526-B16E26AF1E00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E41A-F1E1-4F0C-89D4-7B3FC7410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5A419-871C-4D40-BD43-2D6684CC4C65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0A199-FB75-4171-87E1-084EF3054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FFAF-FC04-4929-9735-616E4C8C60A0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FCF27-ADD1-4435-9C18-14EF81E13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F1D4-20DA-4117-B514-2FF256426BDD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73EF-8F18-425C-BECA-FF81F36A2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580B-093B-43B1-97CD-FC73CB378DF5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506E-94E8-46E6-99A2-4B16C5B91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52C6C-694D-4906-88A3-63F130088DCA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CD3C-6097-4AAE-9A1C-7A2872587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B7ED1-B8FB-4147-ACBD-DC8F1CED4ACD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9DC80-EC8A-44AB-A19C-EAE25780A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9D00D-681D-4517-A62B-1A0B754F00E0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24370-A675-4D2B-95E8-980E7E8DC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5A301-1FBA-4936-BD12-B0D7672B3387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07C63-060A-4B2B-94D2-437B80601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5425-CF84-4096-9840-E03BEEAFAA68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4034-8174-4070-BF1E-96315DA80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5C172E-A15E-46C5-B5C8-FDCFDF24E1DB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20DCA5-88D6-47E3-8FC7-503AD81C7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846640" cy="1827635"/>
          </a:xfrm>
        </p:spPr>
        <p:txBody>
          <a:bodyPr/>
          <a:lstStyle/>
          <a:p>
            <a:r>
              <a:rPr lang="ru-RU" sz="5400" dirty="0" smtClean="0"/>
              <a:t>Каннибал ли долгоносик?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Матвей </a:t>
            </a:r>
            <a:r>
              <a:rPr lang="ru-RU" dirty="0" err="1" smtClean="0"/>
              <a:t>Никельшпарг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6880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/>
              <a:t>Долгоносик съел свой кокон и пошел на поиски другой еды.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 algn="ctr">
              <a:buFont typeface="Arial" charset="0"/>
              <a:buNone/>
            </a:pPr>
            <a:r>
              <a:rPr lang="ru-RU" sz="2400" smtClean="0"/>
              <a:t>Место, оставшееся после съеденного кокона.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22531" name="Picture 2" descr="E:\ФОТО ВИДЕО\2015 СБОРЫ ЖУКОВ\HYPERA\130615\IMG_96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7938" y="1916113"/>
            <a:ext cx="62976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620713"/>
            <a:ext cx="8291512" cy="61214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Он нашел второй кокон. И съел его! Внутри была неразвившаяся личинка его собрата: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Знал ли долгоносик, что личинка в коконе неживая? </a:t>
            </a:r>
            <a:endParaRPr lang="en-US" sz="2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Или </a:t>
            </a:r>
            <a:r>
              <a:rPr lang="en-US" sz="2600" dirty="0" err="1" smtClean="0"/>
              <a:t>Hypera</a:t>
            </a:r>
            <a:r>
              <a:rPr lang="en-US" sz="2600" dirty="0" smtClean="0"/>
              <a:t> </a:t>
            </a:r>
            <a:r>
              <a:rPr lang="en-US" sz="2600" dirty="0" err="1" smtClean="0"/>
              <a:t>arator</a:t>
            </a:r>
            <a:r>
              <a:rPr lang="en-US" sz="2600" dirty="0" smtClean="0"/>
              <a:t> </a:t>
            </a:r>
            <a:r>
              <a:rPr lang="ru-RU" sz="2600" dirty="0" smtClean="0"/>
              <a:t> </a:t>
            </a:r>
            <a:r>
              <a:rPr lang="ru-RU" sz="2600" dirty="0" smtClean="0"/>
              <a:t>каннибалы?</a:t>
            </a:r>
            <a:endParaRPr lang="ru-RU" sz="2600" dirty="0"/>
          </a:p>
        </p:txBody>
      </p:sp>
      <p:pic>
        <p:nvPicPr>
          <p:cNvPr id="23555" name="Picture 2" descr="E:\ФОТО ВИДЕО\2015 СБОРЫ ЖУКОВ\HYPERA\120615\IMG_1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628775"/>
            <a:ext cx="3735388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 algn="ctr">
              <a:buFont typeface="Arial" charset="0"/>
              <a:buNone/>
            </a:pPr>
            <a:r>
              <a:rPr lang="ru-RU" sz="4800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mtClean="0"/>
              <a:t>	</a:t>
            </a:r>
            <a:r>
              <a:rPr lang="ru-RU" sz="2400" smtClean="0"/>
              <a:t>Второй год я увлеченно исследую галлы. Жуки – образователи галлов мне попадались редко. В этом году мне посчастливилось вывести из образователей галлов целых два вида жука, двух долгоносиков! Об одном виде эта презентация.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Hypera</a:t>
            </a:r>
            <a:r>
              <a:rPr lang="en-US" dirty="0" smtClean="0"/>
              <a:t> </a:t>
            </a:r>
            <a:r>
              <a:rPr lang="en-US" dirty="0" err="1" smtClean="0"/>
              <a:t>arator</a:t>
            </a:r>
            <a:endParaRPr lang="ru-RU" dirty="0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30 июня 2015г. в окрестностях Саратова я нашел галлы на растении, определенном </a:t>
            </a:r>
            <a:r>
              <a:rPr lang="ru-RU" sz="2400" dirty="0" smtClean="0"/>
              <a:t>В. М. Васюковым как смолевка </a:t>
            </a:r>
            <a:r>
              <a:rPr lang="ru-RU" sz="2400" dirty="0"/>
              <a:t>(дрема) белая - </a:t>
            </a:r>
            <a:r>
              <a:rPr lang="en-US" sz="2400" dirty="0" err="1"/>
              <a:t>Silene</a:t>
            </a:r>
            <a:r>
              <a:rPr lang="en-US" sz="2400" dirty="0"/>
              <a:t> (</a:t>
            </a:r>
            <a:r>
              <a:rPr lang="en-US" sz="2400" dirty="0" err="1"/>
              <a:t>Malandrium</a:t>
            </a:r>
            <a:r>
              <a:rPr lang="en-US" sz="2400" dirty="0"/>
              <a:t>) </a:t>
            </a:r>
            <a:r>
              <a:rPr lang="en-US" sz="2400" dirty="0" smtClean="0"/>
              <a:t>alba</a:t>
            </a:r>
            <a:r>
              <a:rPr lang="ru-RU" sz="2400" dirty="0" smtClean="0"/>
              <a:t>.</a:t>
            </a:r>
            <a:r>
              <a:rPr lang="ru-RU" sz="2400" dirty="0"/>
              <a:t> </a:t>
            </a:r>
            <a:endParaRPr lang="ru-RU" sz="2400" dirty="0" smtClean="0"/>
          </a:p>
        </p:txBody>
      </p:sp>
      <p:pic>
        <p:nvPicPr>
          <p:cNvPr id="15363" name="Picture 3" descr="E:\ФОТО ВИДЕО\2015 СБОРЫ ЖУКОВ\HYPERA\300515\IMG_09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785" y="2873375"/>
            <a:ext cx="3678238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/>
          <p:cNvSpPr/>
          <p:nvPr/>
        </p:nvSpPr>
        <p:spPr>
          <a:xfrm>
            <a:off x="2627313" y="4941888"/>
            <a:ext cx="1584325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5" name="Picture 4" descr="E:\ФОТО ВИДЕО\2015 СБОРЫ ЖУКОВ\HYPERA\300515\IMG_09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813843"/>
            <a:ext cx="3821112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5076825" y="3716338"/>
            <a:ext cx="1871663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7885113" y="4548188"/>
            <a:ext cx="790575" cy="176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/>
              <a:t>Внутри галла оказалась маленькая личинка. </a:t>
            </a:r>
          </a:p>
          <a:p>
            <a:pPr marL="0" indent="0">
              <a:buFont typeface="Arial" charset="0"/>
              <a:buNone/>
            </a:pPr>
            <a:r>
              <a:rPr lang="ru-RU" sz="2400" smtClean="0"/>
              <a:t>Я вскрыл только один галл.</a:t>
            </a:r>
          </a:p>
        </p:txBody>
      </p:sp>
      <p:pic>
        <p:nvPicPr>
          <p:cNvPr id="16387" name="Picture 2" descr="E:\ФОТО ВИДЕО\2015 СБОРЫ ЖУКОВ\HYPERA\300515\IMG_0920.JPG"/>
          <p:cNvPicPr>
            <a:picLocks noChangeAspect="1" noChangeArrowheads="1"/>
          </p:cNvPicPr>
          <p:nvPr/>
        </p:nvPicPr>
        <p:blipFill>
          <a:blip r:embed="rId2"/>
          <a:srcRect t="30182" r="1474" b="11784"/>
          <a:stretch>
            <a:fillRect/>
          </a:stretch>
        </p:blipFill>
        <p:spPr bwMode="auto">
          <a:xfrm>
            <a:off x="323850" y="3860800"/>
            <a:ext cx="4687888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E:\ФОТО ВИДЕО\2015 СБОРЫ ЖУКОВ\HYPERA\300515\IMG_09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1738" y="2655888"/>
            <a:ext cx="3963987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600" smtClean="0"/>
              <a:t>Личинка быстро развивалась, несмотря на то, что растение высыхало. Она выползла из стебля и бродила вдоль листьев.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smtClean="0"/>
              <a:t>02/06/15                     04/06/15</a:t>
            </a:r>
          </a:p>
        </p:txBody>
      </p:sp>
      <p:pic>
        <p:nvPicPr>
          <p:cNvPr id="17411" name="Picture 2" descr="E:\ФОТО ВИДЕО\2015 СБОРЫ ЖУКОВ\HYPERA\020615\IMG_9209.JPG"/>
          <p:cNvPicPr>
            <a:picLocks noChangeAspect="1" noChangeArrowheads="1"/>
          </p:cNvPicPr>
          <p:nvPr/>
        </p:nvPicPr>
        <p:blipFill>
          <a:blip r:embed="rId2"/>
          <a:srcRect l="29291" t="30466" r="30017" b="25519"/>
          <a:stretch>
            <a:fillRect/>
          </a:stretch>
        </p:blipFill>
        <p:spPr bwMode="auto">
          <a:xfrm>
            <a:off x="525463" y="3141663"/>
            <a:ext cx="33162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E:\ФОТО ВИДЕО\2015 СБОРЫ ЖУКОВ\HYPERA\040615\IMG_9272.JPG"/>
          <p:cNvPicPr>
            <a:picLocks noChangeAspect="1" noChangeArrowheads="1"/>
          </p:cNvPicPr>
          <p:nvPr/>
        </p:nvPicPr>
        <p:blipFill>
          <a:blip r:embed="rId3"/>
          <a:srcRect l="30106" t="18398" r="10847" b="22008"/>
          <a:stretch>
            <a:fillRect/>
          </a:stretch>
        </p:blipFill>
        <p:spPr bwMode="auto">
          <a:xfrm>
            <a:off x="4284663" y="2924175"/>
            <a:ext cx="40640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395288" y="1125538"/>
            <a:ext cx="8291512" cy="532765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400" smtClean="0"/>
              <a:t>Наконец, она стала совсем толстой и поменяла цвет.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smtClean="0"/>
              <a:t>                               05/06/2015 </a:t>
            </a:r>
          </a:p>
        </p:txBody>
      </p:sp>
      <p:pic>
        <p:nvPicPr>
          <p:cNvPr id="18435" name="Picture 2" descr="E:\ФОТО ВИДЕО\2015 СБОРЫ ЖУКОВ\HYPERA\040615\IMG_9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989138"/>
            <a:ext cx="52546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549275"/>
            <a:ext cx="8218487" cy="6048375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А потом еще и сплела себе кокон: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06/06/2015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Внутри кокона личинка или уже куколка была очень подвижной, реагировала на свет, на внешнее движение сильным дерганием.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9459" name="Picture 3" descr="E:\ФОТО ВИДЕО\2015 СБОРЫ ЖУКОВ\HYPERA\060615\IMG_9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412875"/>
            <a:ext cx="578485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468313" y="620713"/>
            <a:ext cx="8218487" cy="59039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/>
              <a:t>На соседнем растении возник такой же кокон. Из любопытства я немного раскрыл листья, чтобы получше рассмотреть кокон: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sz="2400" smtClean="0"/>
              <a:t>В этом коконе движений не было.</a:t>
            </a:r>
          </a:p>
        </p:txBody>
      </p:sp>
      <p:pic>
        <p:nvPicPr>
          <p:cNvPr id="20483" name="Picture 2" descr="E:\ФОТО ВИДЕО\2015 СБОРЫ ЖУКОВ\HYPERA\130615\IMG_9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844675"/>
            <a:ext cx="621347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692150"/>
            <a:ext cx="8291512" cy="5976938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И вот, наконец, вышел долгоносик!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Вообще то я не ожидал, что будет жук!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12/06/15 </a:t>
            </a:r>
            <a:r>
              <a:rPr lang="ru-RU" sz="2400" dirty="0" smtClean="0"/>
              <a:t>Жук полностью окрашен.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Но основной сюрприз ждал меня дальше.</a:t>
            </a:r>
            <a:endParaRPr lang="ru-RU" sz="2400" dirty="0"/>
          </a:p>
        </p:txBody>
      </p:sp>
      <p:pic>
        <p:nvPicPr>
          <p:cNvPr id="21507" name="Picture 2" descr="E:\ФОТО ВИДЕО\2015 СБОРЫ ЖУКОВ\HYPERA\130615\IMG_96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00213"/>
            <a:ext cx="6153150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226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Каннибал ли долгоносик?</vt:lpstr>
      <vt:lpstr>Презентация PowerPoint</vt:lpstr>
      <vt:lpstr>Hypera arator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Каннибал или уборщик?</dc:title>
  <dc:creator>I Nik</dc:creator>
  <cp:lastModifiedBy>I Nik</cp:lastModifiedBy>
  <cp:revision>26</cp:revision>
  <dcterms:created xsi:type="dcterms:W3CDTF">2015-06-15T06:51:56Z</dcterms:created>
  <dcterms:modified xsi:type="dcterms:W3CDTF">2015-06-24T13:32:59Z</dcterms:modified>
</cp:coreProperties>
</file>