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BF6B0F-AB90-453B-9421-12B7E1162418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0BD523-1CAE-42E1-9B70-56796435039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ater.chemistry2011.org/c/document_library/get_file?p_l_id=16823&amp;folderId=17501&amp;name=DLFE-3020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ЖУКИ - МОРЯКИ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sz="1400" dirty="0" smtClean="0"/>
          </a:p>
          <a:p>
            <a:pPr algn="r"/>
            <a:endParaRPr lang="ru-RU" sz="1400" dirty="0"/>
          </a:p>
          <a:p>
            <a:pPr algn="r"/>
            <a:endParaRPr lang="ru-RU" sz="1400" dirty="0" smtClean="0"/>
          </a:p>
          <a:p>
            <a:pPr algn="r"/>
            <a:endParaRPr lang="ru-RU" sz="1400" dirty="0"/>
          </a:p>
          <a:p>
            <a:pPr algn="r"/>
            <a:endParaRPr lang="ru-RU" sz="1400" dirty="0" smtClean="0"/>
          </a:p>
          <a:p>
            <a:pPr algn="r"/>
            <a:r>
              <a:rPr lang="ru-RU" sz="1400" dirty="0" err="1" smtClean="0"/>
              <a:t>М.Никельшпарг</a:t>
            </a:r>
            <a:r>
              <a:rPr lang="ru-RU" sz="1400" dirty="0" smtClean="0"/>
              <a:t>, 2014г.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3108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363272" cy="6408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400" dirty="0"/>
              <a:t>7. Делаем еще одно взвешивание и записываем массу оставшихся солей, </a:t>
            </a:r>
            <a:r>
              <a:rPr lang="en-US" sz="2400" dirty="0" err="1"/>
              <a:t>mD</a:t>
            </a:r>
            <a:r>
              <a:rPr lang="ru-RU" sz="2400" dirty="0"/>
              <a:t>+</a:t>
            </a:r>
            <a:r>
              <a:rPr lang="en-US" sz="2400" dirty="0"/>
              <a:t>S</a:t>
            </a:r>
            <a:r>
              <a:rPr lang="ru-RU" sz="2400" dirty="0"/>
              <a:t> = 14,67г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/>
              <a:t>Рассчитаем соленость: </a:t>
            </a:r>
          </a:p>
          <a:p>
            <a:r>
              <a:rPr lang="ru-RU" sz="2000" dirty="0"/>
              <a:t>8. Высчитайте чистый вес солей – отнимите массу пробирки от </a:t>
            </a:r>
          </a:p>
          <a:p>
            <a:r>
              <a:rPr lang="ru-RU" sz="2000" dirty="0"/>
              <a:t>массы последнего взвешивания:  Масса соли (</a:t>
            </a:r>
            <a:r>
              <a:rPr lang="en-US" sz="2000" dirty="0"/>
              <a:t>g</a:t>
            </a:r>
            <a:r>
              <a:rPr lang="ru-RU" sz="2000" dirty="0"/>
              <a:t>) </a:t>
            </a:r>
            <a:r>
              <a:rPr lang="en-US" sz="2000" dirty="0" err="1"/>
              <a:t>mS</a:t>
            </a:r>
            <a:r>
              <a:rPr lang="ru-RU" sz="2000" dirty="0"/>
              <a:t> = </a:t>
            </a:r>
            <a:r>
              <a:rPr lang="en-US" sz="2000" dirty="0" err="1"/>
              <a:t>mD</a:t>
            </a:r>
            <a:r>
              <a:rPr lang="ru-RU" sz="2000" dirty="0"/>
              <a:t>+</a:t>
            </a:r>
            <a:r>
              <a:rPr lang="en-US" sz="2000" dirty="0"/>
              <a:t>S </a:t>
            </a:r>
            <a:r>
              <a:rPr lang="ru-RU" sz="2000" dirty="0"/>
              <a:t>– </a:t>
            </a:r>
            <a:r>
              <a:rPr lang="en-US" sz="2000" dirty="0" err="1"/>
              <a:t>mD</a:t>
            </a:r>
            <a:r>
              <a:rPr lang="ru-RU" sz="2000" dirty="0"/>
              <a:t> = 14,67-14,34 = 0,33г.</a:t>
            </a:r>
          </a:p>
          <a:p>
            <a:r>
              <a:rPr lang="ru-RU" sz="2000" dirty="0"/>
              <a:t>9. Высчитайте массу соленой воды, вычитывая массу пробирки </a:t>
            </a:r>
            <a:r>
              <a:rPr lang="ru-RU" sz="2000" dirty="0" smtClean="0"/>
              <a:t>и пробки из </a:t>
            </a:r>
            <a:r>
              <a:rPr lang="ru-RU" sz="2000" dirty="0"/>
              <a:t>массы, </a:t>
            </a:r>
          </a:p>
          <a:p>
            <a:r>
              <a:rPr lang="ru-RU" sz="2000" dirty="0"/>
              <a:t>полученной в шаге </a:t>
            </a:r>
            <a:r>
              <a:rPr lang="ru-RU" sz="2000" dirty="0" smtClean="0"/>
              <a:t>3: </a:t>
            </a:r>
            <a:endParaRPr lang="ru-RU" sz="2000" dirty="0"/>
          </a:p>
          <a:p>
            <a:r>
              <a:rPr lang="ru-RU" sz="2000" dirty="0"/>
              <a:t>Масса воды (</a:t>
            </a:r>
            <a:r>
              <a:rPr lang="en-US" sz="2000" dirty="0"/>
              <a:t>g</a:t>
            </a:r>
            <a:r>
              <a:rPr lang="ru-RU" sz="2000" dirty="0"/>
              <a:t>) </a:t>
            </a:r>
            <a:r>
              <a:rPr lang="en-US" sz="2000" dirty="0" err="1"/>
              <a:t>mSW</a:t>
            </a:r>
            <a:r>
              <a:rPr lang="ru-RU" sz="2000" dirty="0"/>
              <a:t> = (</a:t>
            </a:r>
            <a:r>
              <a:rPr lang="en-US" sz="2000" dirty="0" err="1"/>
              <a:t>mD</a:t>
            </a:r>
            <a:r>
              <a:rPr lang="ru-RU" sz="2000" dirty="0"/>
              <a:t>+</a:t>
            </a:r>
            <a:r>
              <a:rPr lang="en-US" sz="2000" dirty="0"/>
              <a:t>W</a:t>
            </a:r>
            <a:r>
              <a:rPr lang="ru-RU" sz="2000" dirty="0"/>
              <a:t>) - </a:t>
            </a:r>
            <a:r>
              <a:rPr lang="en-US" sz="2000" dirty="0" err="1"/>
              <a:t>mK</a:t>
            </a:r>
            <a:r>
              <a:rPr lang="en-US" sz="2000" dirty="0"/>
              <a:t> </a:t>
            </a:r>
            <a:r>
              <a:rPr lang="ru-RU" sz="2000" dirty="0"/>
              <a:t>– </a:t>
            </a:r>
            <a:r>
              <a:rPr lang="en-US" sz="2000" dirty="0" err="1"/>
              <a:t>mD</a:t>
            </a:r>
            <a:r>
              <a:rPr lang="ru-RU" sz="2000" dirty="0"/>
              <a:t> = 16,55 – 1,00 – 14,34 = 1,21г. ( с вычетом  веса пробки)</a:t>
            </a:r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Рисунок 3" descr="E:\ФОТО ВИДЕО\2014 СБОРЫ ЖУКОВ\3\438_1808\IMG_5964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0906" y="980728"/>
            <a:ext cx="4134485" cy="232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640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10. Высчитайте минерализацию воды, пользуясь формулой: </a:t>
            </a:r>
          </a:p>
          <a:p>
            <a:pPr marL="0" indent="0" algn="ctr">
              <a:buNone/>
            </a:pPr>
            <a:r>
              <a:rPr lang="ru-RU" sz="2000" dirty="0"/>
              <a:t>Соленость = </a:t>
            </a:r>
            <a:r>
              <a:rPr lang="en-US" sz="2000" dirty="0" err="1"/>
              <a:t>mS</a:t>
            </a:r>
            <a:r>
              <a:rPr lang="en-US" sz="2000" dirty="0"/>
              <a:t> </a:t>
            </a:r>
            <a:r>
              <a:rPr lang="ru-RU" sz="2000" dirty="0"/>
              <a:t>/ </a:t>
            </a:r>
            <a:r>
              <a:rPr lang="en-US" sz="2000" dirty="0" err="1"/>
              <a:t>mSW</a:t>
            </a:r>
            <a:r>
              <a:rPr lang="en-US" sz="2000" dirty="0"/>
              <a:t>  </a:t>
            </a:r>
            <a:r>
              <a:rPr lang="ru-RU" sz="2000" dirty="0"/>
              <a:t>×1000 = 0,33/1,21*1000 = 272,72 (</a:t>
            </a:r>
            <a:r>
              <a:rPr lang="en-US" sz="2000" dirty="0"/>
              <a:t>g</a:t>
            </a:r>
            <a:r>
              <a:rPr lang="ru-RU" sz="2000" dirty="0"/>
              <a:t>/</a:t>
            </a:r>
            <a:r>
              <a:rPr lang="en-US" sz="2000" dirty="0"/>
              <a:t>kg</a:t>
            </a:r>
            <a:r>
              <a:rPr lang="ru-RU" sz="2000" dirty="0"/>
              <a:t>)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800" dirty="0" smtClean="0"/>
              <a:t>Теперь </a:t>
            </a:r>
            <a:r>
              <a:rPr lang="ru-RU" sz="2800" dirty="0"/>
              <a:t>мне понятно, почему множество соседних лужиц выглядело как «мертвое море</a:t>
            </a:r>
            <a:r>
              <a:rPr lang="ru-RU" sz="2800" dirty="0" smtClean="0"/>
              <a:t>»:</a:t>
            </a:r>
            <a:endParaRPr lang="ru-RU" sz="2800" dirty="0"/>
          </a:p>
        </p:txBody>
      </p:sp>
      <p:pic>
        <p:nvPicPr>
          <p:cNvPr id="4" name="Рисунок 3" descr="E:\ФОТО ВИДЕО\2014 СБОРЫ ЖУКОВ\МАЙОРКА\431___08\IMG_0115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2305786"/>
            <a:ext cx="5940425" cy="44526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64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1"/>
            <a:ext cx="8291264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Из справочников:</a:t>
            </a:r>
          </a:p>
          <a:p>
            <a:pPr marL="0" indent="0">
              <a:buNone/>
            </a:pPr>
            <a:r>
              <a:rPr lang="ru-RU" sz="2000" dirty="0"/>
              <a:t>Содержание минеральных веществ в воде Мертвого моря достигает 340—350 </a:t>
            </a:r>
            <a:r>
              <a:rPr lang="ru-RU" sz="2000" dirty="0" smtClean="0"/>
              <a:t>‰</a:t>
            </a:r>
            <a:r>
              <a:rPr lang="ru-RU" sz="2000" baseline="30000" dirty="0" smtClean="0"/>
              <a:t>,</a:t>
            </a:r>
            <a:r>
              <a:rPr lang="ru-RU" sz="2000" dirty="0" smtClean="0"/>
              <a:t> в </a:t>
            </a:r>
            <a:r>
              <a:rPr lang="ru-RU" sz="2000" dirty="0"/>
              <a:t>среднем 300 ‰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В</a:t>
            </a:r>
            <a:r>
              <a:rPr lang="ru-RU" sz="2000" dirty="0"/>
              <a:t> Средиземном море — </a:t>
            </a:r>
            <a:r>
              <a:rPr lang="ru-RU" sz="2000" dirty="0" smtClean="0"/>
              <a:t>39-40</a:t>
            </a:r>
            <a:r>
              <a:rPr lang="ru-RU" sz="2000" dirty="0"/>
              <a:t> ‰).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Озеро </a:t>
            </a:r>
            <a:r>
              <a:rPr lang="ru-RU" sz="2000" dirty="0" err="1" smtClean="0"/>
              <a:t>Ассаль</a:t>
            </a:r>
            <a:r>
              <a:rPr lang="ru-RU" sz="2000" dirty="0"/>
              <a:t> в восточной Африке (почти 350 </a:t>
            </a:r>
            <a:r>
              <a:rPr lang="ru-RU" sz="2000" dirty="0" smtClean="0"/>
              <a:t>‰) Озеро</a:t>
            </a:r>
            <a:r>
              <a:rPr lang="ru-RU" sz="2000" dirty="0"/>
              <a:t> Эльтон в Волгоградской области (200—500 </a:t>
            </a:r>
            <a:r>
              <a:rPr lang="ru-RU" sz="2000" dirty="0" smtClean="0"/>
              <a:t>‰)</a:t>
            </a:r>
          </a:p>
          <a:p>
            <a:pPr marL="0" indent="0">
              <a:buNone/>
            </a:pPr>
            <a:r>
              <a:rPr lang="ru-RU" sz="2000" dirty="0" smtClean="0"/>
              <a:t>Озеро</a:t>
            </a:r>
            <a:r>
              <a:rPr lang="ru-RU" sz="2000" dirty="0"/>
              <a:t> Баскунчак в Астраханской области (300 ‰) </a:t>
            </a:r>
            <a:r>
              <a:rPr lang="ru-RU" sz="2000" dirty="0" smtClean="0"/>
              <a:t>Озеро</a:t>
            </a:r>
            <a:r>
              <a:rPr lang="ru-RU" sz="2000" dirty="0"/>
              <a:t> Развал в Оренбургской области (300 ‰).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2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7200" b="1" dirty="0" smtClean="0"/>
          </a:p>
          <a:p>
            <a:pPr marL="0" indent="0">
              <a:buNone/>
            </a:pPr>
            <a:r>
              <a:rPr lang="ru-RU" sz="4800" b="1" dirty="0" smtClean="0"/>
              <a:t>  СПАСИБО ЗА ВНИМАНИЕ!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88598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858218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	</a:t>
            </a:r>
            <a:r>
              <a:rPr lang="ru-RU" sz="2800" dirty="0" smtClean="0">
                <a:solidFill>
                  <a:schemeClr val="tx1"/>
                </a:solidFill>
              </a:rPr>
              <a:t>Остров </a:t>
            </a:r>
            <a:r>
              <a:rPr lang="ru-RU" sz="2800" dirty="0">
                <a:solidFill>
                  <a:schemeClr val="tx1"/>
                </a:solidFill>
              </a:rPr>
              <a:t>Майорка изрезан небольшими лазурными бухтами. На скалистых берегах повсюду встречаются  мелкие лужицы,  наполняемые  в шторм свежей морской </a:t>
            </a:r>
            <a:r>
              <a:rPr lang="ru-RU" sz="2800" dirty="0" smtClean="0">
                <a:solidFill>
                  <a:schemeClr val="tx1"/>
                </a:solidFill>
              </a:rPr>
              <a:t>водой: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088" y="1844824"/>
            <a:ext cx="3312368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Но когда стоит штиль,  многие лужицы буквально за день превращаются соляную ямку:</a:t>
            </a:r>
            <a:endParaRPr lang="ru-RU" sz="2000" dirty="0"/>
          </a:p>
        </p:txBody>
      </p:sp>
      <p:pic>
        <p:nvPicPr>
          <p:cNvPr id="4" name="Рисунок 3" descr="E:\ФОТО ВИДЕО\2014 СБОРЫ ЖУКОВ\МАЙОРКА\431___08\IMG_0112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5" y="1844824"/>
            <a:ext cx="5112568" cy="4452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E:\ФОТО ВИДЕО\2014 СБОРЫ ЖУКОВ\МАЙОРКА\431___08\IMG_0121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3513790"/>
            <a:ext cx="3384376" cy="2736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250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В одной из </a:t>
            </a:r>
            <a:r>
              <a:rPr lang="ru-RU" sz="2800" dirty="0" smtClean="0"/>
              <a:t>теплых  </a:t>
            </a:r>
            <a:r>
              <a:rPr lang="ru-RU" sz="2800" dirty="0"/>
              <a:t>лужиц я обнаружил мелких черных </a:t>
            </a:r>
            <a:r>
              <a:rPr lang="ru-RU" sz="2800" dirty="0" smtClean="0"/>
              <a:t>жуков: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E:\ФОТО ВИДЕО\2014 СБОРЫ ЖУКОВ\МАЙОРКА\431___08\IMG_0452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219420"/>
            <a:ext cx="4181475" cy="31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E:\ФОТО ВИДЕО\2014 СБОРЫ ЖУКОВ\МАЙОРКА\431___08\IMG_0163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836712"/>
            <a:ext cx="5076825" cy="38055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56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435280" cy="648072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100" dirty="0" smtClean="0"/>
              <a:t>Жуки</a:t>
            </a:r>
            <a:r>
              <a:rPr lang="ru-RU" sz="3100" dirty="0"/>
              <a:t>, размером 1-2 мм, резвились на дне водоема.  Там они копошились, спаривались, иногда всплывали на поверхность. Часто, чтобы всплыть на поверхность, жуки подхватывали со дна небольшие кусочки водорослей или песчинок, и всплывали на них, а потом некоторое время ехали, как на яхтах  – настоящие моряки!</a:t>
            </a:r>
          </a:p>
          <a:p>
            <a:pPr marL="0" indent="0">
              <a:buNone/>
            </a:pPr>
            <a:r>
              <a:rPr lang="ru-RU" sz="2400" dirty="0" smtClean="0"/>
              <a:t>	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По </a:t>
            </a:r>
            <a:r>
              <a:rPr lang="ru-RU" sz="2400" dirty="0"/>
              <a:t>поверхности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жуки </a:t>
            </a:r>
            <a:r>
              <a:rPr lang="ru-RU" sz="2400" dirty="0"/>
              <a:t>«ходили» вверх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ногами</a:t>
            </a:r>
            <a:r>
              <a:rPr lang="ru-RU" sz="2400" dirty="0"/>
              <a:t>.  Причем 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одинаково </a:t>
            </a:r>
            <a:r>
              <a:rPr lang="ru-RU" sz="2400" dirty="0"/>
              <a:t>быстро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передом </a:t>
            </a:r>
            <a:r>
              <a:rPr lang="ru-RU" sz="2400" dirty="0"/>
              <a:t>и задом.</a:t>
            </a:r>
          </a:p>
          <a:p>
            <a:pPr marL="457200" lvl="1" indent="0">
              <a:buNone/>
            </a:pPr>
            <a:endParaRPr lang="ru-RU" sz="1900" dirty="0" smtClean="0"/>
          </a:p>
          <a:p>
            <a:pPr marL="457200" lvl="1" indent="0">
              <a:buNone/>
            </a:pPr>
            <a:endParaRPr lang="ru-RU" sz="1900" dirty="0"/>
          </a:p>
          <a:p>
            <a:pPr marL="457200" lvl="1" indent="0">
              <a:buNone/>
            </a:pPr>
            <a:endParaRPr lang="ru-RU" sz="1900" dirty="0" smtClean="0"/>
          </a:p>
          <a:p>
            <a:pPr marL="457200" lvl="1" indent="0">
              <a:buNone/>
            </a:pPr>
            <a:endParaRPr lang="ru-RU" sz="1900" dirty="0"/>
          </a:p>
          <a:p>
            <a:pPr marL="457200" lvl="1" indent="0">
              <a:buNone/>
            </a:pPr>
            <a:endParaRPr lang="ru-RU" sz="1900" dirty="0" smtClean="0"/>
          </a:p>
          <a:p>
            <a:pPr marL="457200" lvl="1" indent="0">
              <a:buNone/>
            </a:pPr>
            <a:endParaRPr lang="ru-RU" sz="1900" dirty="0"/>
          </a:p>
          <a:p>
            <a:pPr marL="457200" lvl="1" indent="0">
              <a:buNone/>
            </a:pPr>
            <a:endParaRPr lang="ru-RU" sz="1900" dirty="0" smtClean="0"/>
          </a:p>
          <a:p>
            <a:pPr marL="457200" lvl="1" indent="0">
              <a:buNone/>
            </a:pPr>
            <a:endParaRPr lang="ru-RU" sz="1900" dirty="0"/>
          </a:p>
          <a:p>
            <a:pPr marL="457200" lvl="1" indent="0">
              <a:buNone/>
            </a:pPr>
            <a:endParaRPr lang="ru-RU" sz="1900" dirty="0" smtClean="0"/>
          </a:p>
          <a:p>
            <a:pPr marL="457200" lvl="1" indent="0">
              <a:buNone/>
            </a:pPr>
            <a:r>
              <a:rPr lang="ru-RU" sz="1000" dirty="0" smtClean="0"/>
              <a:t>Фото: жуки копошатся на дне лужицы</a:t>
            </a:r>
            <a:endParaRPr lang="ru-RU" sz="1000" dirty="0"/>
          </a:p>
          <a:p>
            <a:pPr marL="457200" lvl="1" indent="0">
              <a:buNone/>
            </a:pPr>
            <a:endParaRPr lang="ru-RU" sz="1900" dirty="0" smtClean="0"/>
          </a:p>
          <a:p>
            <a:pPr marL="457200" lvl="1" indent="0">
              <a:buNone/>
            </a:pPr>
            <a:r>
              <a:rPr lang="ru-RU" sz="2900" dirty="0" smtClean="0"/>
              <a:t>У </a:t>
            </a:r>
            <a:r>
              <a:rPr lang="ru-RU" sz="2900" dirty="0"/>
              <a:t>жуков есть крылья, они отлично летают. Все шесть дней я снимал их поведение на видео</a:t>
            </a:r>
            <a:r>
              <a:rPr lang="ru-RU" sz="2900" dirty="0" smtClean="0"/>
              <a:t>.</a:t>
            </a:r>
            <a:endParaRPr lang="ru-RU" sz="2900" dirty="0"/>
          </a:p>
        </p:txBody>
      </p:sp>
      <p:pic>
        <p:nvPicPr>
          <p:cNvPr id="4" name="Рисунок 3" descr="E:\ФОТО ВИДЕО\2014 СБОРЫ ЖУКОВ\МАЙОРКА\431___08\IMG_0188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8129" y="1988840"/>
            <a:ext cx="5544616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46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Первые два дня было много жуков, на третий и четвертый день численность сильно уменьшилась (это не я всех выловил). На пятый день я нашел только двух жуков. Утром шестого дня я обнаружил, что снова стало много жуков. Возможно, их смывало прибоем, возможно, такой их цикл, а может просто жуки улетали…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последний день я набрал в банку живых жуков вместе с морской водой.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 descr="E:\ФОТО ВИДЕО\2014 СБОРЫ ЖУКОВ\МАЙОРКА\431___08\IMG_0459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3068960"/>
            <a:ext cx="3312368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E:\ФОТО ВИДЕО\2014 СБОРЫ ЖУКОВ\МАЙОРКА\431___08\IMG_0756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3068960"/>
            <a:ext cx="4253483" cy="2486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602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И привез в Саратов. Они ехали в банке два дня. И отлично перенесли дорогу. В пути вылупился комар. Алексей </a:t>
            </a:r>
            <a:r>
              <a:rPr lang="ru-RU" sz="2800" dirty="0" err="1"/>
              <a:t>Сажнев</a:t>
            </a:r>
            <a:r>
              <a:rPr lang="ru-RU" sz="2800" dirty="0"/>
              <a:t> сразу же определил семейство - </a:t>
            </a:r>
            <a:r>
              <a:rPr lang="ru-RU" sz="2800" dirty="0" err="1"/>
              <a:t>Ochthebius</a:t>
            </a:r>
            <a:r>
              <a:rPr lang="ru-RU" sz="2800" dirty="0"/>
              <a:t> </a:t>
            </a:r>
            <a:r>
              <a:rPr lang="ru-RU" sz="2800" dirty="0" err="1"/>
              <a:t>sр</a:t>
            </a:r>
            <a:r>
              <a:rPr lang="ru-RU" sz="2800" dirty="0"/>
              <a:t>.  Огромное спасибо!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E:\ФОТО ВИДЕО\2014 СБОРЫ ЖУКОВ\МАЙОРКА\431___08\IMG_0783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1786" y="2060848"/>
            <a:ext cx="5940425" cy="44526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695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000" dirty="0" smtClean="0"/>
              <a:t>И </a:t>
            </a:r>
            <a:r>
              <a:rPr lang="ru-RU" sz="3000" dirty="0"/>
              <a:t>раз уж привез воду, я решил проверить ее соленость - содержание солей в воде, измеряемое в «‰», промилле. Солёность в промилле — это количество твёрдых веществ в граммах, растворённое в 1 кг морской воды </a:t>
            </a:r>
          </a:p>
          <a:p>
            <a:pPr marL="0" indent="0">
              <a:buNone/>
            </a:pPr>
            <a:r>
              <a:rPr lang="ru-RU" sz="3000" dirty="0"/>
              <a:t> </a:t>
            </a:r>
          </a:p>
          <a:p>
            <a:pPr marL="0" indent="0" algn="just">
              <a:buNone/>
            </a:pPr>
            <a:r>
              <a:rPr lang="ru-RU" sz="3000" dirty="0" smtClean="0"/>
              <a:t>	Соленость </a:t>
            </a:r>
            <a:r>
              <a:rPr lang="ru-RU" sz="3000" dirty="0"/>
              <a:t>я определял по протоколу, разработанному «Группой всемирного водного эксперимента международного года химии». </a:t>
            </a:r>
            <a:r>
              <a:rPr lang="ru-RU" sz="1200" u="sng" dirty="0">
                <a:hlinkClick r:id="rId2"/>
              </a:rPr>
              <a:t>http://water.chemistry2011.org/c/document_library/get_file?p_l_id=16823&amp;folderId=17501&amp;name=DLFE-3020.pdf</a:t>
            </a:r>
            <a:endParaRPr lang="ru-RU" sz="1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78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3227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363272" cy="6552728"/>
          </a:xfrm>
        </p:spPr>
        <p:txBody>
          <a:bodyPr/>
          <a:lstStyle/>
          <a:p>
            <a:pPr marL="457200" lvl="0" indent="-457200">
              <a:buAutoNum type="arabicPeriod"/>
            </a:pPr>
            <a:r>
              <a:rPr lang="ru-RU" sz="2000" dirty="0" smtClean="0"/>
              <a:t>Забираем </a:t>
            </a:r>
            <a:r>
              <a:rPr lang="ru-RU" sz="2000" dirty="0"/>
              <a:t>образец воды. Готовим лабораторные весы</a:t>
            </a:r>
            <a:r>
              <a:rPr lang="ru-RU" sz="2000" dirty="0" smtClean="0"/>
              <a:t>.</a:t>
            </a:r>
          </a:p>
          <a:p>
            <a:pPr marL="457200" lvl="0" indent="-457200">
              <a:buAutoNum type="arabicPeriod"/>
            </a:pPr>
            <a:endParaRPr lang="ru-RU" sz="2000" dirty="0"/>
          </a:p>
          <a:p>
            <a:pPr marL="457200" lvl="0" indent="-457200">
              <a:buAutoNum type="arabicPeriod"/>
            </a:pPr>
            <a:endParaRPr lang="ru-RU" sz="2000" dirty="0" smtClean="0"/>
          </a:p>
          <a:p>
            <a:pPr marL="0" lvl="0" indent="0"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  <a:p>
            <a:pPr marL="457200" lvl="0" indent="-457200">
              <a:buAutoNum type="arabicPeriod"/>
            </a:pPr>
            <a:endParaRPr lang="ru-RU" sz="2000" dirty="0" smtClean="0"/>
          </a:p>
          <a:p>
            <a:pPr marL="0" lvl="0" indent="0">
              <a:buNone/>
            </a:pPr>
            <a:r>
              <a:rPr lang="ru-RU" sz="2000" dirty="0" smtClean="0"/>
              <a:t>2. Взвешиваем </a:t>
            </a:r>
            <a:r>
              <a:rPr lang="ru-RU" sz="2000" dirty="0"/>
              <a:t>чистую пробирку, </a:t>
            </a:r>
            <a:r>
              <a:rPr lang="en-US" sz="2000" dirty="0" err="1"/>
              <a:t>mD</a:t>
            </a:r>
            <a:r>
              <a:rPr lang="ru-RU" sz="2000" dirty="0"/>
              <a:t>.  </a:t>
            </a:r>
            <a:r>
              <a:rPr lang="en-US" sz="2000" dirty="0" err="1"/>
              <a:t>mD</a:t>
            </a:r>
            <a:r>
              <a:rPr lang="ru-RU" sz="2000" dirty="0"/>
              <a:t>=14.34 г.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/>
              <a:t>И чистую крышку: </a:t>
            </a:r>
            <a:r>
              <a:rPr lang="en-US" sz="2000" dirty="0" err="1"/>
              <a:t>mK</a:t>
            </a:r>
            <a:r>
              <a:rPr lang="ru-RU" sz="2000" dirty="0"/>
              <a:t>=1,00г.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E:\ФОТО ВИДЕО\2014 СБОРЫ ЖУКОВ\3\438_1808\IMG_5898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8898" y="691453"/>
            <a:ext cx="2880320" cy="1513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E:\ФОТО ВИДЕО\2014 СБОРЫ ЖУКОВ\3\438_1808\438_2008\438_2008\IMG_5972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8898" y="2780928"/>
            <a:ext cx="3034131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E:\ФОТО ВИДЕО\2014 СБОРЫ ЖУКОВ\3\438_1808\438_2008\IMG_5967.JP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8625" y="5085184"/>
            <a:ext cx="3114675" cy="16060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259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3947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3. Переливаем  </a:t>
            </a:r>
            <a:r>
              <a:rPr lang="ru-RU" sz="2000" dirty="0"/>
              <a:t>воду в пробирку и аккуратно взвешиваем ее с водой, </a:t>
            </a:r>
            <a:r>
              <a:rPr lang="en-US" sz="2000" dirty="0" err="1"/>
              <a:t>mD</a:t>
            </a:r>
            <a:r>
              <a:rPr lang="ru-RU" sz="2000" dirty="0"/>
              <a:t>+</a:t>
            </a:r>
            <a:r>
              <a:rPr lang="en-US" sz="2000" dirty="0"/>
              <a:t>W</a:t>
            </a:r>
            <a:r>
              <a:rPr lang="ru-RU" sz="2000" dirty="0"/>
              <a:t> = 16,55г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4. </a:t>
            </a:r>
            <a:r>
              <a:rPr lang="ru-RU" sz="2000" dirty="0"/>
              <a:t>Выпариваем воду одним из двух способов:</a:t>
            </a:r>
          </a:p>
          <a:p>
            <a:pPr marL="0" indent="0">
              <a:buNone/>
            </a:pPr>
            <a:r>
              <a:rPr lang="ru-RU" sz="1600" dirty="0"/>
              <a:t>5. Либо – Солнечное выпаривание.  </a:t>
            </a:r>
          </a:p>
          <a:p>
            <a:pPr marL="0" indent="0">
              <a:buNone/>
            </a:pPr>
            <a:r>
              <a:rPr lang="ru-RU" sz="1600" dirty="0"/>
              <a:t>6. Либо – Плитка.  Выбираем плитку:</a:t>
            </a:r>
            <a:br>
              <a:rPr lang="ru-RU" sz="16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Рисунок 3" descr="E:\ФОТО ВИДЕО\2014 СБОРЫ ЖУКОВ\3\438_1808\IMG_5962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620688"/>
            <a:ext cx="3706495" cy="208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E:\ФОТО ВИДЕО\2014 СБОРЫ ЖУКОВ\3\438_1808\IMG_5904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721" y="4077073"/>
            <a:ext cx="4248472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957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354</Words>
  <Application>Microsoft Office PowerPoint</Application>
  <PresentationFormat>Экран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ЖУКИ - МОРЯКИ</vt:lpstr>
      <vt:lpstr> Остров Майорка изрезан небольшими лазурными бухтами. На скалистых берегах повсюду встречаются  мелкие лужицы,  наполняемые  в шторм свежей морской водой: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ЖУКИ - МОРЯКИ</dc:title>
  <dc:creator>I Nik</dc:creator>
  <cp:lastModifiedBy>I Nik</cp:lastModifiedBy>
  <cp:revision>13</cp:revision>
  <dcterms:created xsi:type="dcterms:W3CDTF">2014-08-21T07:26:59Z</dcterms:created>
  <dcterms:modified xsi:type="dcterms:W3CDTF">2014-08-21T08:37:35Z</dcterms:modified>
</cp:coreProperties>
</file>