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8"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6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FE16863-5DC3-47CC-8941-A687523D04FF}" type="datetimeFigureOut">
              <a:rPr lang="ru-RU" smtClean="0"/>
              <a:t>05.06.2014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73A66E-62C6-43E3-8DCF-98D55F95970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E16863-5DC3-47CC-8941-A687523D04FF}" type="datetimeFigureOut">
              <a:rPr lang="ru-RU" smtClean="0"/>
              <a:t>05.06.2014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73A66E-62C6-43E3-8DCF-98D55F95970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E16863-5DC3-47CC-8941-A687523D04FF}" type="datetimeFigureOut">
              <a:rPr lang="ru-RU" smtClean="0"/>
              <a:t>05.06.2014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73A66E-62C6-43E3-8DCF-98D55F95970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E16863-5DC3-47CC-8941-A687523D04FF}" type="datetimeFigureOut">
              <a:rPr lang="ru-RU" smtClean="0"/>
              <a:t>05.06.2014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73A66E-62C6-43E3-8DCF-98D55F959701}"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E16863-5DC3-47CC-8941-A687523D04FF}" type="datetimeFigureOut">
              <a:rPr lang="ru-RU" smtClean="0"/>
              <a:t>05.06.2014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73A66E-62C6-43E3-8DCF-98D55F95970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FE16863-5DC3-47CC-8941-A687523D04FF}" type="datetimeFigureOut">
              <a:rPr lang="ru-RU" smtClean="0"/>
              <a:t>05.06.2014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73A66E-62C6-43E3-8DCF-98D55F959701}"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FE16863-5DC3-47CC-8941-A687523D04FF}" type="datetimeFigureOut">
              <a:rPr lang="ru-RU" smtClean="0"/>
              <a:t>05.06.2014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373A66E-62C6-43E3-8DCF-98D55F95970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FE16863-5DC3-47CC-8941-A687523D04FF}" type="datetimeFigureOut">
              <a:rPr lang="ru-RU" smtClean="0"/>
              <a:t>05.06.2014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373A66E-62C6-43E3-8DCF-98D55F95970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E16863-5DC3-47CC-8941-A687523D04FF}" type="datetimeFigureOut">
              <a:rPr lang="ru-RU" smtClean="0"/>
              <a:t>05.06.2014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373A66E-62C6-43E3-8DCF-98D55F95970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E16863-5DC3-47CC-8941-A687523D04FF}" type="datetimeFigureOut">
              <a:rPr lang="ru-RU" smtClean="0"/>
              <a:t>05.06.2014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73A66E-62C6-43E3-8DCF-98D55F959701}"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E16863-5DC3-47CC-8941-A687523D04FF}" type="datetimeFigureOut">
              <a:rPr lang="ru-RU" smtClean="0"/>
              <a:t>05.06.2014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73A66E-62C6-43E3-8DCF-98D55F95970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16863-5DC3-47CC-8941-A687523D04FF}" type="datetimeFigureOut">
              <a:rPr lang="ru-RU" smtClean="0"/>
              <a:t>05.06.2014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3A66E-62C6-43E3-8DCF-98D55F95970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412776"/>
            <a:ext cx="8676456" cy="2736304"/>
          </a:xfrm>
        </p:spPr>
        <p:txBody>
          <a:bodyPr>
            <a:normAutofit/>
          </a:bodyPr>
          <a:lstStyle/>
          <a:p>
            <a:r>
              <a:rPr lang="ru-RU" sz="5500" dirty="0">
                <a:solidFill>
                  <a:srgbClr val="7030A0"/>
                </a:solidFill>
              </a:rPr>
              <a:t>ТРОПИЧЕСКИЙ ТРУБКОВЕРТ</a:t>
            </a:r>
            <a:r>
              <a:rPr lang="ru-RU" dirty="0">
                <a:solidFill>
                  <a:srgbClr val="7030A0"/>
                </a:solidFill>
              </a:rPr>
              <a:t/>
            </a:r>
            <a:br>
              <a:rPr lang="ru-RU" dirty="0">
                <a:solidFill>
                  <a:srgbClr val="7030A0"/>
                </a:solidFill>
              </a:rPr>
            </a:br>
            <a:endParaRPr lang="ru-RU" dirty="0">
              <a:solidFill>
                <a:srgbClr val="7030A0"/>
              </a:solidFill>
            </a:endParaRPr>
          </a:p>
        </p:txBody>
      </p:sp>
      <p:sp>
        <p:nvSpPr>
          <p:cNvPr id="3" name="Подзаголовок 2"/>
          <p:cNvSpPr>
            <a:spLocks noGrp="1"/>
          </p:cNvSpPr>
          <p:nvPr>
            <p:ph type="subTitle" idx="1"/>
          </p:nvPr>
        </p:nvSpPr>
        <p:spPr>
          <a:xfrm>
            <a:off x="1371600" y="3886200"/>
            <a:ext cx="6584776" cy="1847056"/>
          </a:xfrm>
        </p:spPr>
        <p:txBody>
          <a:bodyPr/>
          <a:lstStyle/>
          <a:p>
            <a:endParaRPr lang="en-US" dirty="0" smtClean="0"/>
          </a:p>
          <a:p>
            <a:pPr algn="r"/>
            <a:r>
              <a:rPr lang="ru-RU" sz="2400" dirty="0" smtClean="0"/>
              <a:t>М. </a:t>
            </a:r>
            <a:r>
              <a:rPr lang="ru-RU" sz="2400" dirty="0" err="1" smtClean="0"/>
              <a:t>Никельшпарг</a:t>
            </a:r>
            <a:endParaRPr lang="ru-RU" sz="2400" dirty="0" smtClean="0"/>
          </a:p>
          <a:p>
            <a:pPr algn="r"/>
            <a:r>
              <a:rPr lang="ru-RU" sz="2400" dirty="0" smtClean="0"/>
              <a:t>29/04-03/05/2014 </a:t>
            </a:r>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260648"/>
            <a:ext cx="8219256" cy="5865515"/>
          </a:xfrm>
        </p:spPr>
        <p:txBody>
          <a:bodyPr/>
          <a:lstStyle/>
          <a:p>
            <a:pPr>
              <a:buNone/>
            </a:pPr>
            <a:r>
              <a:rPr lang="ru-RU" sz="2400" dirty="0" smtClean="0"/>
              <a:t>		</a:t>
            </a:r>
            <a:r>
              <a:rPr lang="ru-RU" sz="2000" dirty="0" smtClean="0"/>
              <a:t>Самка </a:t>
            </a:r>
            <a:r>
              <a:rPr lang="ru-RU" sz="2000" dirty="0"/>
              <a:t>засовывает свои ноги в края с двух сторон разреза под низ и пытается сцепить конечности. Толстые бедра упираются в узкий разрез </a:t>
            </a:r>
            <a:r>
              <a:rPr lang="ru-RU" sz="2000" dirty="0" smtClean="0"/>
              <a:t>листа: </a:t>
            </a:r>
            <a:endParaRPr lang="ru-RU" sz="2000" dirty="0"/>
          </a:p>
          <a:p>
            <a:pPr>
              <a:buNone/>
            </a:pPr>
            <a:endParaRPr lang="ru-RU" dirty="0"/>
          </a:p>
        </p:txBody>
      </p:sp>
      <p:pic>
        <p:nvPicPr>
          <p:cNvPr id="22530" name="Picture 2" descr="IMG_3366"/>
          <p:cNvPicPr>
            <a:picLocks noChangeAspect="1" noChangeArrowheads="1"/>
          </p:cNvPicPr>
          <p:nvPr/>
        </p:nvPicPr>
        <p:blipFill>
          <a:blip r:embed="rId2" cstate="print"/>
          <a:srcRect/>
          <a:stretch>
            <a:fillRect/>
          </a:stretch>
        </p:blipFill>
        <p:spPr bwMode="auto">
          <a:xfrm>
            <a:off x="467544" y="1700808"/>
            <a:ext cx="8362959" cy="47049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260648"/>
            <a:ext cx="8219256" cy="5865515"/>
          </a:xfrm>
        </p:spPr>
        <p:txBody>
          <a:bodyPr/>
          <a:lstStyle/>
          <a:p>
            <a:pPr>
              <a:buNone/>
            </a:pPr>
            <a:r>
              <a:rPr lang="ru-RU" dirty="0" smtClean="0"/>
              <a:t>	</a:t>
            </a:r>
            <a:r>
              <a:rPr lang="ru-RU" sz="2000" dirty="0" smtClean="0"/>
              <a:t>а </a:t>
            </a:r>
            <a:r>
              <a:rPr lang="ru-RU" sz="2000" dirty="0"/>
              <a:t>тонкие длинные голени свободно проходят на внутреннюю </a:t>
            </a:r>
            <a:r>
              <a:rPr lang="ru-RU" sz="2000" dirty="0" smtClean="0"/>
              <a:t>поверхность:</a:t>
            </a:r>
            <a:endParaRPr lang="ru-RU" sz="2000" dirty="0"/>
          </a:p>
        </p:txBody>
      </p:sp>
      <p:pic>
        <p:nvPicPr>
          <p:cNvPr id="23554" name="Picture 2" descr="IMG_3369"/>
          <p:cNvPicPr>
            <a:picLocks noChangeAspect="1" noChangeArrowheads="1"/>
          </p:cNvPicPr>
          <p:nvPr/>
        </p:nvPicPr>
        <p:blipFill>
          <a:blip r:embed="rId2" cstate="print"/>
          <a:srcRect/>
          <a:stretch>
            <a:fillRect/>
          </a:stretch>
        </p:blipFill>
        <p:spPr bwMode="auto">
          <a:xfrm>
            <a:off x="467544" y="1556792"/>
            <a:ext cx="8234967" cy="46329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95536" y="332656"/>
            <a:ext cx="8291264" cy="5793507"/>
          </a:xfrm>
        </p:spPr>
        <p:txBody>
          <a:bodyPr/>
          <a:lstStyle/>
          <a:p>
            <a:pPr algn="just">
              <a:buNone/>
            </a:pPr>
            <a:r>
              <a:rPr lang="ru-RU" dirty="0" smtClean="0"/>
              <a:t>		</a:t>
            </a:r>
            <a:r>
              <a:rPr lang="ru-RU" sz="2000" dirty="0" smtClean="0"/>
              <a:t>Лапки </a:t>
            </a:r>
            <a:r>
              <a:rPr lang="ru-RU" sz="2000" dirty="0"/>
              <a:t>ищут друг друга, а если не находят, то разрез недостаточен! Самка останавливается резать тогда, когда лапки смогут прочно сцепиться друг с другом</a:t>
            </a:r>
            <a:r>
              <a:rPr lang="ru-RU" sz="2000" dirty="0" smtClean="0"/>
              <a:t>! </a:t>
            </a:r>
          </a:p>
          <a:p>
            <a:pPr algn="just">
              <a:buNone/>
            </a:pPr>
            <a:r>
              <a:rPr lang="ru-RU" sz="2000" dirty="0" smtClean="0"/>
              <a:t>Таким </a:t>
            </a:r>
            <a:r>
              <a:rPr lang="ru-RU" sz="2000" dirty="0"/>
              <a:t>образом, величина перемычки составляет 2в+а/2</a:t>
            </a:r>
            <a:r>
              <a:rPr lang="ru-RU" dirty="0"/>
              <a:t>.</a:t>
            </a:r>
          </a:p>
          <a:p>
            <a:pPr>
              <a:buNone/>
            </a:pPr>
            <a:endParaRPr lang="ru-RU" dirty="0"/>
          </a:p>
        </p:txBody>
      </p:sp>
      <p:pic>
        <p:nvPicPr>
          <p:cNvPr id="24578" name="Picture 2" descr="IMG_3367"/>
          <p:cNvPicPr>
            <a:picLocks noChangeAspect="1" noChangeArrowheads="1"/>
          </p:cNvPicPr>
          <p:nvPr/>
        </p:nvPicPr>
        <p:blipFill>
          <a:blip r:embed="rId2" cstate="print"/>
          <a:srcRect/>
          <a:stretch>
            <a:fillRect/>
          </a:stretch>
        </p:blipFill>
        <p:spPr bwMode="auto">
          <a:xfrm>
            <a:off x="539552" y="2204864"/>
            <a:ext cx="7727012"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95536" y="260648"/>
            <a:ext cx="8291264" cy="5865515"/>
          </a:xfrm>
        </p:spPr>
        <p:txBody>
          <a:bodyPr/>
          <a:lstStyle/>
          <a:p>
            <a:pPr algn="just">
              <a:buNone/>
            </a:pPr>
            <a:r>
              <a:rPr lang="ru-RU" dirty="0" smtClean="0"/>
              <a:t>		</a:t>
            </a:r>
            <a:r>
              <a:rPr lang="ru-RU" sz="2000" dirty="0" smtClean="0"/>
              <a:t>Только </a:t>
            </a:r>
            <a:r>
              <a:rPr lang="ru-RU" sz="2000" dirty="0"/>
              <a:t>после того, как самка вырезала лист, она садится на нем и ждет самца. Он быстро появляется. Иногда самец караулит самку заранее, терпеливо ожидая окончания ее работы.  Спаривание длиться не более 5 минут. Затем самец обычно улетает, а самка готовиться отложить яйцо.</a:t>
            </a:r>
          </a:p>
          <a:p>
            <a:pPr>
              <a:buNone/>
            </a:pPr>
            <a:endParaRPr lang="ru-RU" sz="2000" dirty="0"/>
          </a:p>
        </p:txBody>
      </p:sp>
      <p:pic>
        <p:nvPicPr>
          <p:cNvPr id="25602" name="Рисунок 6" descr="D:\ИРИНА\Доминикана\DCIM\376_2704\IMG_2996.JPG"/>
          <p:cNvPicPr>
            <a:picLocks noChangeAspect="1" noChangeArrowheads="1"/>
          </p:cNvPicPr>
          <p:nvPr/>
        </p:nvPicPr>
        <p:blipFill>
          <a:blip r:embed="rId2" cstate="print"/>
          <a:srcRect/>
          <a:stretch>
            <a:fillRect/>
          </a:stretch>
        </p:blipFill>
        <p:spPr bwMode="auto">
          <a:xfrm>
            <a:off x="1043608" y="2132856"/>
            <a:ext cx="7305932"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260648"/>
            <a:ext cx="8219256" cy="5865515"/>
          </a:xfrm>
        </p:spPr>
        <p:txBody>
          <a:bodyPr/>
          <a:lstStyle/>
          <a:p>
            <a:pPr algn="just">
              <a:buNone/>
            </a:pPr>
            <a:r>
              <a:rPr lang="ru-RU" dirty="0" smtClean="0"/>
              <a:t>		</a:t>
            </a:r>
            <a:r>
              <a:rPr lang="ru-RU" sz="2000" dirty="0" smtClean="0"/>
              <a:t>Для </a:t>
            </a:r>
            <a:r>
              <a:rPr lang="ru-RU" sz="2000" dirty="0"/>
              <a:t>этого она снова начинает обходить каждый миллиметр вырезанного листочка и проклеивать его. Делает она это с обеих сторон.  Затем она сдавливает листок вдоль пополам, наружная сторона листка оказывается внутри. Определяет половину опять при помощи своих ног, дотягиваясь длинными конечностями то до одного, то до другого края листка. </a:t>
            </a:r>
          </a:p>
          <a:p>
            <a:pPr>
              <a:buNone/>
            </a:pPr>
            <a:endParaRPr lang="ru-RU" dirty="0"/>
          </a:p>
        </p:txBody>
      </p:sp>
      <p:pic>
        <p:nvPicPr>
          <p:cNvPr id="26626" name="Рисунок 7" descr="D:\ИРИНА\Доминикана\103MSDCF\DSC00079.JPG"/>
          <p:cNvPicPr>
            <a:picLocks noChangeAspect="1" noChangeArrowheads="1"/>
          </p:cNvPicPr>
          <p:nvPr/>
        </p:nvPicPr>
        <p:blipFill>
          <a:blip r:embed="rId2" cstate="print"/>
          <a:srcRect l="13294" t="14061" r="23309" b="12139"/>
          <a:stretch>
            <a:fillRect/>
          </a:stretch>
        </p:blipFill>
        <p:spPr bwMode="auto">
          <a:xfrm>
            <a:off x="1979712" y="2420888"/>
            <a:ext cx="5328592" cy="412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39552" y="332656"/>
            <a:ext cx="8147248" cy="5793507"/>
          </a:xfrm>
        </p:spPr>
        <p:txBody>
          <a:bodyPr/>
          <a:lstStyle/>
          <a:p>
            <a:pPr>
              <a:buNone/>
            </a:pPr>
            <a:r>
              <a:rPr lang="ru-RU" dirty="0" smtClean="0"/>
              <a:t>		</a:t>
            </a:r>
            <a:r>
              <a:rPr lang="ru-RU" sz="2000" dirty="0" smtClean="0"/>
              <a:t>Дальше </a:t>
            </a:r>
            <a:r>
              <a:rPr lang="ru-RU" sz="2000" dirty="0"/>
              <a:t>происходит очень трудоемкий процесс. Сложенный пополам листочек нужно свернуть в виде бочонка. Одно яйцо откладывает в самом начале процесса. Периодически самка подклеивает листок. На все это уходит примерно полчаса.</a:t>
            </a:r>
          </a:p>
          <a:p>
            <a:pPr>
              <a:buNone/>
            </a:pPr>
            <a:endParaRPr lang="ru-RU" dirty="0"/>
          </a:p>
        </p:txBody>
      </p:sp>
      <p:pic>
        <p:nvPicPr>
          <p:cNvPr id="27650" name="Рисунок 10" descr="D:\ИРИНА\Доминикана\103MSDCF\DSC00082.JPG"/>
          <p:cNvPicPr>
            <a:picLocks noChangeAspect="1" noChangeArrowheads="1"/>
          </p:cNvPicPr>
          <p:nvPr/>
        </p:nvPicPr>
        <p:blipFill>
          <a:blip r:embed="rId2" cstate="print"/>
          <a:srcRect t="6022" r="22708"/>
          <a:stretch>
            <a:fillRect/>
          </a:stretch>
        </p:blipFill>
        <p:spPr bwMode="auto">
          <a:xfrm>
            <a:off x="2195736" y="1772816"/>
            <a:ext cx="4824536" cy="489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95536" y="260648"/>
            <a:ext cx="8291264" cy="5865515"/>
          </a:xfrm>
        </p:spPr>
        <p:txBody>
          <a:bodyPr/>
          <a:lstStyle/>
          <a:p>
            <a:pPr>
              <a:buNone/>
            </a:pPr>
            <a:r>
              <a:rPr lang="ru-RU" dirty="0" smtClean="0"/>
              <a:t>	</a:t>
            </a:r>
            <a:r>
              <a:rPr lang="ru-RU" sz="2000" dirty="0" smtClean="0"/>
              <a:t>	Закончив </a:t>
            </a:r>
            <a:r>
              <a:rPr lang="ru-RU" sz="2000" dirty="0"/>
              <a:t>работу, самка удаляется для повторения процедуры, оставляя свое творение на листе.</a:t>
            </a:r>
          </a:p>
          <a:p>
            <a:pPr>
              <a:buNone/>
            </a:pPr>
            <a:endParaRPr lang="ru-RU" dirty="0"/>
          </a:p>
        </p:txBody>
      </p:sp>
      <p:pic>
        <p:nvPicPr>
          <p:cNvPr id="28674" name="Рисунок 5" descr="D:\ИРИНА\Доминикана\DCIM\376_2704\IMG_2985.JPG"/>
          <p:cNvPicPr>
            <a:picLocks noChangeAspect="1" noChangeArrowheads="1"/>
          </p:cNvPicPr>
          <p:nvPr/>
        </p:nvPicPr>
        <p:blipFill>
          <a:blip r:embed="rId2" cstate="print"/>
          <a:srcRect/>
          <a:stretch>
            <a:fillRect/>
          </a:stretch>
        </p:blipFill>
        <p:spPr bwMode="auto">
          <a:xfrm>
            <a:off x="755576" y="1700808"/>
            <a:ext cx="7856689" cy="44138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476672"/>
            <a:ext cx="8219256" cy="5649491"/>
          </a:xfrm>
        </p:spPr>
        <p:txBody>
          <a:bodyPr/>
          <a:lstStyle/>
          <a:p>
            <a:pPr>
              <a:buNone/>
            </a:pPr>
            <a:r>
              <a:rPr lang="ru-RU" sz="2000" dirty="0" smtClean="0"/>
              <a:t>		Таких </a:t>
            </a:r>
            <a:r>
              <a:rPr lang="ru-RU" sz="2000" dirty="0"/>
              <a:t>бочонков может быть на одном листе до пяти.</a:t>
            </a:r>
          </a:p>
          <a:p>
            <a:pPr>
              <a:buNone/>
            </a:pPr>
            <a:endParaRPr lang="ru-RU" dirty="0"/>
          </a:p>
        </p:txBody>
      </p:sp>
      <p:pic>
        <p:nvPicPr>
          <p:cNvPr id="29698" name="Рисунок 12" descr="D:\ИРИНА\Доминикана\103MSDCF\DSC00087.JPG"/>
          <p:cNvPicPr>
            <a:picLocks noChangeAspect="1" noChangeArrowheads="1"/>
          </p:cNvPicPr>
          <p:nvPr/>
        </p:nvPicPr>
        <p:blipFill>
          <a:blip r:embed="rId2" cstate="print"/>
          <a:srcRect/>
          <a:stretch>
            <a:fillRect/>
          </a:stretch>
        </p:blipFill>
        <p:spPr bwMode="auto">
          <a:xfrm>
            <a:off x="827584" y="1412776"/>
            <a:ext cx="7026323" cy="46729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3" name="Содержимое 2"/>
          <p:cNvSpPr>
            <a:spLocks noGrp="1"/>
          </p:cNvSpPr>
          <p:nvPr>
            <p:ph idx="1"/>
          </p:nvPr>
        </p:nvSpPr>
        <p:spPr>
          <a:xfrm>
            <a:off x="467544" y="332656"/>
            <a:ext cx="8219256" cy="5793507"/>
          </a:xfrm>
        </p:spPr>
        <p:txBody>
          <a:bodyPr/>
          <a:lstStyle/>
          <a:p>
            <a:pPr algn="just">
              <a:buNone/>
            </a:pPr>
            <a:r>
              <a:rPr lang="ru-RU" dirty="0" smtClean="0"/>
              <a:t>		</a:t>
            </a:r>
            <a:r>
              <a:rPr lang="ru-RU" sz="2000" dirty="0" smtClean="0"/>
              <a:t>Некоторые </a:t>
            </a:r>
            <a:r>
              <a:rPr lang="ru-RU" sz="2000" dirty="0"/>
              <a:t>бочонки падают, когда высыхают, но я видел засохшие и на листьях</a:t>
            </a:r>
            <a:r>
              <a:rPr lang="ru-RU" sz="2000" dirty="0" smtClean="0"/>
              <a:t>. Конечно</a:t>
            </a:r>
            <a:r>
              <a:rPr lang="ru-RU" sz="2000" dirty="0"/>
              <a:t>, я не удержался, и собрал свежие и засохшие бочонки на исследование.  </a:t>
            </a:r>
            <a:endParaRPr lang="ru-RU" sz="2000" dirty="0" smtClean="0"/>
          </a:p>
          <a:p>
            <a:pPr algn="just">
              <a:buNone/>
            </a:pPr>
            <a:endParaRPr lang="ru-RU" sz="2000" dirty="0"/>
          </a:p>
          <a:p>
            <a:pPr algn="just">
              <a:buNone/>
            </a:pPr>
            <a:endParaRPr lang="ru-RU" sz="2000" dirty="0" smtClean="0"/>
          </a:p>
          <a:p>
            <a:pPr algn="just">
              <a:buNone/>
            </a:pPr>
            <a:endParaRPr lang="ru-RU" sz="2000" dirty="0"/>
          </a:p>
          <a:p>
            <a:pPr algn="just">
              <a:buNone/>
            </a:pPr>
            <a:r>
              <a:rPr lang="ru-RU" sz="2000" dirty="0" smtClean="0"/>
              <a:t>                                                                         Свежие </a:t>
            </a:r>
            <a:r>
              <a:rPr lang="ru-RU" sz="2000" dirty="0"/>
              <a:t>бочонки довольно </a:t>
            </a:r>
            <a:r>
              <a:rPr lang="ru-RU" sz="2000" dirty="0" smtClean="0"/>
              <a:t>легко</a:t>
            </a:r>
          </a:p>
          <a:p>
            <a:pPr algn="just">
              <a:buNone/>
            </a:pPr>
            <a:r>
              <a:rPr lang="ru-RU" sz="2000" dirty="0"/>
              <a:t> </a:t>
            </a:r>
            <a:r>
              <a:rPr lang="ru-RU" sz="2000" dirty="0" smtClean="0"/>
              <a:t>                                                                        раскручиваются</a:t>
            </a:r>
            <a:r>
              <a:rPr lang="ru-RU" sz="2000" dirty="0"/>
              <a:t>:</a:t>
            </a:r>
          </a:p>
          <a:p>
            <a:pPr algn="just">
              <a:buNone/>
            </a:pPr>
            <a:endParaRPr lang="ru-RU" sz="2000" dirty="0"/>
          </a:p>
          <a:p>
            <a:pPr>
              <a:buNone/>
            </a:pPr>
            <a:endParaRPr lang="ru-RU" dirty="0"/>
          </a:p>
        </p:txBody>
      </p:sp>
      <p:pic>
        <p:nvPicPr>
          <p:cNvPr id="30722" name="Рисунок 14" descr="D:\ИРИНА\Доминикана\103MSDCF\DSC00097.JPG"/>
          <p:cNvPicPr>
            <a:picLocks noChangeAspect="1" noChangeArrowheads="1"/>
          </p:cNvPicPr>
          <p:nvPr/>
        </p:nvPicPr>
        <p:blipFill>
          <a:blip r:embed="rId2" cstate="print"/>
          <a:srcRect l="14538" r="32155" b="25312"/>
          <a:stretch>
            <a:fillRect/>
          </a:stretch>
        </p:blipFill>
        <p:spPr bwMode="auto">
          <a:xfrm>
            <a:off x="827584" y="1628800"/>
            <a:ext cx="3168352" cy="2952328"/>
          </a:xfrm>
          <a:prstGeom prst="rect">
            <a:avLst/>
          </a:prstGeom>
          <a:noFill/>
          <a:ln w="9525">
            <a:noFill/>
            <a:miter lim="800000"/>
            <a:headEnd/>
            <a:tailEnd/>
          </a:ln>
        </p:spPr>
      </p:pic>
      <p:pic>
        <p:nvPicPr>
          <p:cNvPr id="30723" name="Рисунок 15" descr="D:\ИРИНА\Доминикана\103MSDCF\DSC00098.JPG"/>
          <p:cNvPicPr>
            <a:picLocks noChangeAspect="1" noChangeArrowheads="1"/>
          </p:cNvPicPr>
          <p:nvPr/>
        </p:nvPicPr>
        <p:blipFill>
          <a:blip r:embed="rId3" cstate="print"/>
          <a:srcRect l="25442" r="20040" b="43529"/>
          <a:stretch>
            <a:fillRect/>
          </a:stretch>
        </p:blipFill>
        <p:spPr bwMode="auto">
          <a:xfrm>
            <a:off x="4716016" y="3645024"/>
            <a:ext cx="3240360"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3528" y="404664"/>
            <a:ext cx="8363272" cy="6192688"/>
          </a:xfrm>
        </p:spPr>
        <p:txBody>
          <a:bodyPr>
            <a:normAutofit fontScale="92500" lnSpcReduction="20000"/>
          </a:bodyPr>
          <a:lstStyle/>
          <a:p>
            <a:pPr algn="just">
              <a:buNone/>
            </a:pPr>
            <a:r>
              <a:rPr lang="ru-RU" sz="2200" dirty="0"/>
              <a:t>Внутри развернутого листа оказалось одно яйцо желтого цвета примерно </a:t>
            </a:r>
            <a:endParaRPr lang="ru-RU" sz="2200" dirty="0" smtClean="0"/>
          </a:p>
          <a:p>
            <a:pPr>
              <a:buNone/>
            </a:pPr>
            <a:r>
              <a:rPr lang="ru-RU" sz="2200" dirty="0" smtClean="0"/>
              <a:t>1 </a:t>
            </a:r>
            <a:r>
              <a:rPr lang="ru-RU" sz="2200" dirty="0"/>
              <a:t>мм</a:t>
            </a:r>
            <a:r>
              <a:rPr lang="ru-RU" sz="2200" dirty="0" smtClean="0"/>
              <a:t>.</a:t>
            </a:r>
          </a:p>
          <a:p>
            <a:pPr>
              <a:buNone/>
            </a:pPr>
            <a:endParaRPr lang="ru-RU" sz="2000" dirty="0"/>
          </a:p>
          <a:p>
            <a:pPr>
              <a:buNone/>
            </a:pPr>
            <a:endParaRPr lang="ru-RU" sz="2000" dirty="0" smtClean="0"/>
          </a:p>
          <a:p>
            <a:pPr>
              <a:buNone/>
            </a:pPr>
            <a:endParaRPr lang="ru-RU" sz="2000" dirty="0"/>
          </a:p>
          <a:p>
            <a:pPr>
              <a:buNone/>
            </a:pPr>
            <a:endParaRPr lang="ru-RU" sz="2000" dirty="0" smtClean="0"/>
          </a:p>
          <a:p>
            <a:pPr>
              <a:buNone/>
            </a:pPr>
            <a:endParaRPr lang="ru-RU" sz="2000" dirty="0"/>
          </a:p>
          <a:p>
            <a:pPr>
              <a:buNone/>
            </a:pPr>
            <a:endParaRPr lang="ru-RU" sz="2000" dirty="0" smtClean="0"/>
          </a:p>
          <a:p>
            <a:pPr>
              <a:buNone/>
            </a:pPr>
            <a:endParaRPr lang="ru-RU" sz="2000" dirty="0"/>
          </a:p>
          <a:p>
            <a:pPr>
              <a:buNone/>
            </a:pPr>
            <a:endParaRPr lang="ru-RU" sz="2000" dirty="0" smtClean="0"/>
          </a:p>
          <a:p>
            <a:pPr>
              <a:buNone/>
            </a:pPr>
            <a:endParaRPr lang="ru-RU" sz="2000" dirty="0"/>
          </a:p>
          <a:p>
            <a:pPr>
              <a:buNone/>
            </a:pPr>
            <a:endParaRPr lang="ru-RU" sz="2000" dirty="0" smtClean="0"/>
          </a:p>
          <a:p>
            <a:pPr>
              <a:buNone/>
            </a:pPr>
            <a:endParaRPr lang="ru-RU" sz="2000" dirty="0"/>
          </a:p>
          <a:p>
            <a:pPr>
              <a:buNone/>
            </a:pPr>
            <a:endParaRPr lang="ru-RU" sz="2000" dirty="0" smtClean="0"/>
          </a:p>
          <a:p>
            <a:pPr>
              <a:buNone/>
            </a:pPr>
            <a:endParaRPr lang="ru-RU" sz="2000" dirty="0"/>
          </a:p>
          <a:p>
            <a:pPr>
              <a:buNone/>
            </a:pPr>
            <a:endParaRPr lang="ru-RU" sz="2000" dirty="0" smtClean="0"/>
          </a:p>
          <a:p>
            <a:pPr>
              <a:buNone/>
            </a:pPr>
            <a:r>
              <a:rPr lang="ru-RU" sz="2000" dirty="0" smtClean="0"/>
              <a:t>		</a:t>
            </a:r>
          </a:p>
          <a:p>
            <a:pPr algn="just">
              <a:buNone/>
            </a:pPr>
            <a:r>
              <a:rPr lang="ru-RU" sz="2000" dirty="0"/>
              <a:t>	</a:t>
            </a:r>
            <a:r>
              <a:rPr lang="ru-RU" sz="2000" dirty="0" smtClean="0"/>
              <a:t>	</a:t>
            </a:r>
            <a:r>
              <a:rPr lang="ru-RU" sz="1900" dirty="0" smtClean="0"/>
              <a:t>Свежие </a:t>
            </a:r>
            <a:r>
              <a:rPr lang="ru-RU" sz="1900" dirty="0"/>
              <a:t>бочонки еще можно раскрутить, на следующий день это было практически невозможно, так крепко слиплись свернутые части! Вот бы определить состав этого клея! Я привез с собой несколько образцов, может кто-нибудь подскажет, как выяснить состав? </a:t>
            </a:r>
          </a:p>
          <a:p>
            <a:pPr>
              <a:buNone/>
            </a:pPr>
            <a:endParaRPr lang="ru-RU" dirty="0"/>
          </a:p>
        </p:txBody>
      </p:sp>
      <p:pic>
        <p:nvPicPr>
          <p:cNvPr id="31746" name="Picture 2" descr="DSC00105"/>
          <p:cNvPicPr>
            <a:picLocks noChangeAspect="1" noChangeArrowheads="1"/>
          </p:cNvPicPr>
          <p:nvPr/>
        </p:nvPicPr>
        <p:blipFill>
          <a:blip r:embed="rId2" cstate="print"/>
          <a:srcRect r="-448" b="14925"/>
          <a:stretch>
            <a:fillRect/>
          </a:stretch>
        </p:blipFill>
        <p:spPr bwMode="auto">
          <a:xfrm>
            <a:off x="2555776" y="908720"/>
            <a:ext cx="3838408" cy="4104456"/>
          </a:xfrm>
          <a:prstGeom prst="rect">
            <a:avLst/>
          </a:prstGeom>
          <a:noFill/>
          <a:ln w="9525">
            <a:noFill/>
            <a:miter lim="800000"/>
            <a:headEnd/>
            <a:tailEnd/>
          </a:ln>
        </p:spPr>
      </p:pic>
      <p:sp>
        <p:nvSpPr>
          <p:cNvPr id="12" name="Стрелка вправо 11"/>
          <p:cNvSpPr/>
          <p:nvPr/>
        </p:nvSpPr>
        <p:spPr>
          <a:xfrm>
            <a:off x="1403648" y="3212976"/>
            <a:ext cx="2952328"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67544" y="548680"/>
            <a:ext cx="8219256" cy="5577483"/>
          </a:xfrm>
        </p:spPr>
        <p:txBody>
          <a:bodyPr/>
          <a:lstStyle/>
          <a:p>
            <a:pPr algn="just">
              <a:buNone/>
            </a:pPr>
            <a:r>
              <a:rPr lang="ru-RU" sz="1800" dirty="0" smtClean="0"/>
              <a:t>		</a:t>
            </a:r>
            <a:r>
              <a:rPr lang="ru-RU" sz="2000" dirty="0" smtClean="0"/>
              <a:t>Берега </a:t>
            </a:r>
            <a:r>
              <a:rPr lang="ru-RU" sz="2000" dirty="0"/>
              <a:t>Атлантического океана привлекательны высокими пушистыми пальмами. У подножия пальм раскинулся морской виноград - </a:t>
            </a:r>
            <a:r>
              <a:rPr lang="la-Latn" sz="2000" i="1" dirty="0"/>
              <a:t>Coccoloba</a:t>
            </a:r>
            <a:r>
              <a:rPr lang="ru-RU" sz="2000" dirty="0"/>
              <a:t>. </a:t>
            </a:r>
          </a:p>
          <a:p>
            <a:pPr>
              <a:buNone/>
            </a:pPr>
            <a:endParaRPr lang="ru-RU" dirty="0"/>
          </a:p>
        </p:txBody>
      </p:sp>
      <p:pic>
        <p:nvPicPr>
          <p:cNvPr id="1026" name="Рисунок 1" descr="D:\ИРИНА\Доминикана\DSC09261.JPG"/>
          <p:cNvPicPr>
            <a:picLocks noChangeAspect="1" noChangeArrowheads="1"/>
          </p:cNvPicPr>
          <p:nvPr/>
        </p:nvPicPr>
        <p:blipFill>
          <a:blip r:embed="rId2" cstate="print"/>
          <a:srcRect/>
          <a:stretch>
            <a:fillRect/>
          </a:stretch>
        </p:blipFill>
        <p:spPr bwMode="auto">
          <a:xfrm>
            <a:off x="1835696" y="2348880"/>
            <a:ext cx="5943600"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332656"/>
            <a:ext cx="8219256" cy="5793507"/>
          </a:xfrm>
        </p:spPr>
        <p:txBody>
          <a:bodyPr/>
          <a:lstStyle/>
          <a:p>
            <a:pPr algn="ctr">
              <a:buNone/>
            </a:pPr>
            <a:r>
              <a:rPr lang="ru-RU" dirty="0" smtClean="0"/>
              <a:t>	Мне </a:t>
            </a:r>
            <a:r>
              <a:rPr lang="ru-RU" dirty="0"/>
              <a:t>очень помог сайт </a:t>
            </a:r>
            <a:endParaRPr lang="ru-RU" dirty="0" smtClean="0"/>
          </a:p>
          <a:p>
            <a:pPr algn="ctr">
              <a:buNone/>
            </a:pPr>
            <a:r>
              <a:rPr lang="ru-RU" dirty="0" smtClean="0"/>
              <a:t>«</a:t>
            </a:r>
            <a:r>
              <a:rPr lang="ru-RU" dirty="0"/>
              <a:t>Жуки (</a:t>
            </a:r>
            <a:r>
              <a:rPr lang="ru-RU" dirty="0" err="1"/>
              <a:t>Coleoptera</a:t>
            </a:r>
            <a:r>
              <a:rPr lang="ru-RU" dirty="0"/>
              <a:t>) и </a:t>
            </a:r>
            <a:r>
              <a:rPr lang="ru-RU" dirty="0" err="1"/>
              <a:t>колеоптерологи</a:t>
            </a:r>
            <a:r>
              <a:rPr lang="ru-RU" dirty="0"/>
              <a:t>»</a:t>
            </a:r>
            <a:endParaRPr lang="ru-RU" b="1" dirty="0"/>
          </a:p>
          <a:p>
            <a:pPr algn="just">
              <a:buNone/>
            </a:pPr>
            <a:r>
              <a:rPr lang="ru-RU" dirty="0" smtClean="0"/>
              <a:t>		Я </a:t>
            </a:r>
            <a:r>
              <a:rPr lang="ru-RU" dirty="0"/>
              <a:t>нашел там </a:t>
            </a:r>
            <a:r>
              <a:rPr lang="ru-RU" dirty="0" smtClean="0"/>
              <a:t>интересную </a:t>
            </a:r>
            <a:r>
              <a:rPr lang="ru-RU" dirty="0"/>
              <a:t>работу: «Семейство </a:t>
            </a:r>
            <a:r>
              <a:rPr lang="ru-RU" dirty="0" err="1"/>
              <a:t>Attelabidae</a:t>
            </a:r>
            <a:r>
              <a:rPr lang="ru-RU" dirty="0"/>
              <a:t> – Трубковерты»  А.А. </a:t>
            </a:r>
            <a:r>
              <a:rPr lang="ru-RU" dirty="0" err="1"/>
              <a:t>Легалов</a:t>
            </a:r>
            <a:r>
              <a:rPr lang="ru-RU" dirty="0"/>
              <a:t>. В работе указаны «виды, сворачивающие </a:t>
            </a:r>
            <a:r>
              <a:rPr lang="ru-RU" dirty="0" err="1"/>
              <a:t>бочонковидные</a:t>
            </a:r>
            <a:r>
              <a:rPr lang="ru-RU" dirty="0"/>
              <a:t> трубки. Для этой группы характерно свертывание листьев поперек их главной жилки, причем лист обычно предварительно складывается вдоль нее</a:t>
            </a:r>
            <a:r>
              <a:rPr lang="ru-RU" dirty="0" smtClean="0"/>
              <a:t>.» </a:t>
            </a:r>
            <a:r>
              <a:rPr lang="ru-RU" dirty="0"/>
              <a:t>Наверное, к ним и относится мой жук.</a:t>
            </a:r>
          </a:p>
          <a:p>
            <a:pPr>
              <a:buNone/>
            </a:pP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79512" y="476673"/>
            <a:ext cx="8507288" cy="5544616"/>
          </a:xfrm>
        </p:spPr>
        <p:txBody>
          <a:bodyPr>
            <a:normAutofit/>
          </a:bodyPr>
          <a:lstStyle/>
          <a:p>
            <a:pPr>
              <a:buNone/>
            </a:pPr>
            <a:endParaRPr lang="ru-RU" sz="5400" dirty="0" smtClean="0"/>
          </a:p>
          <a:p>
            <a:pPr>
              <a:buNone/>
            </a:pPr>
            <a:endParaRPr lang="ru-RU" sz="5400" dirty="0"/>
          </a:p>
          <a:p>
            <a:pPr>
              <a:buNone/>
            </a:pPr>
            <a:r>
              <a:rPr lang="ru-RU" sz="5400" dirty="0" smtClean="0"/>
              <a:t>	</a:t>
            </a:r>
            <a:r>
              <a:rPr lang="ru-RU" sz="5400" dirty="0" smtClean="0">
                <a:solidFill>
                  <a:srgbClr val="7030A0"/>
                </a:solidFill>
              </a:rPr>
              <a:t>СПАСИБО ЗА ВНИМАНИЕ!</a:t>
            </a:r>
            <a:endParaRPr lang="ru-RU" sz="5400" dirty="0">
              <a:solidFill>
                <a:srgbClr val="7030A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683568" y="548680"/>
            <a:ext cx="8003232" cy="5577483"/>
          </a:xfrm>
        </p:spPr>
        <p:txBody>
          <a:bodyPr/>
          <a:lstStyle/>
          <a:p>
            <a:pPr>
              <a:buNone/>
            </a:pPr>
            <a:r>
              <a:rPr lang="ru-RU" sz="2000" dirty="0" smtClean="0"/>
              <a:t>	На </a:t>
            </a:r>
            <a:r>
              <a:rPr lang="ru-RU" sz="2000" dirty="0" err="1"/>
              <a:t>кокколобе</a:t>
            </a:r>
            <a:r>
              <a:rPr lang="ru-RU" sz="2000" dirty="0"/>
              <a:t> я обнаружил огромное количество трубковертов:</a:t>
            </a:r>
          </a:p>
          <a:p>
            <a:pPr>
              <a:buNone/>
            </a:pPr>
            <a:endParaRPr lang="ru-RU" dirty="0"/>
          </a:p>
        </p:txBody>
      </p:sp>
      <p:pic>
        <p:nvPicPr>
          <p:cNvPr id="2050" name="Рисунок 3" descr="D:\ИРИНА\Доминикана\DCIM\376_2704\IMG_2983.JPG"/>
          <p:cNvPicPr>
            <a:picLocks noChangeAspect="1" noChangeArrowheads="1"/>
          </p:cNvPicPr>
          <p:nvPr/>
        </p:nvPicPr>
        <p:blipFill>
          <a:blip r:embed="rId2" cstate="print"/>
          <a:srcRect/>
          <a:stretch>
            <a:fillRect/>
          </a:stretch>
        </p:blipFill>
        <p:spPr bwMode="auto">
          <a:xfrm>
            <a:off x="827584" y="1628800"/>
            <a:ext cx="7728514" cy="4341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95536" y="260648"/>
            <a:ext cx="8291264" cy="5865515"/>
          </a:xfrm>
        </p:spPr>
        <p:txBody>
          <a:bodyPr/>
          <a:lstStyle/>
          <a:p>
            <a:pPr>
              <a:buNone/>
            </a:pPr>
            <a:r>
              <a:rPr lang="ru-RU" sz="2000" dirty="0" smtClean="0"/>
              <a:t>		Одни </a:t>
            </a:r>
            <a:r>
              <a:rPr lang="ru-RU" sz="2000" dirty="0"/>
              <a:t>жуки едят, другие спариваются, третьи скручивают листья, все это можно наблюдать на одном кусте </a:t>
            </a:r>
            <a:r>
              <a:rPr lang="ru-RU" sz="2000" dirty="0" err="1"/>
              <a:t>кокколобы</a:t>
            </a:r>
            <a:r>
              <a:rPr lang="ru-RU" sz="2000" dirty="0"/>
              <a:t>. Жуки сильно вредят морскому винограду.</a:t>
            </a:r>
          </a:p>
          <a:p>
            <a:pPr>
              <a:buNone/>
            </a:pPr>
            <a:endParaRPr lang="ru-RU" dirty="0"/>
          </a:p>
        </p:txBody>
      </p:sp>
      <p:pic>
        <p:nvPicPr>
          <p:cNvPr id="3074" name="Рисунок 2" descr="D:\ИРИНА\Доминикана\DCIM\376_2704\IMG_2995.JPG"/>
          <p:cNvPicPr>
            <a:picLocks noChangeAspect="1" noChangeArrowheads="1"/>
          </p:cNvPicPr>
          <p:nvPr/>
        </p:nvPicPr>
        <p:blipFill>
          <a:blip r:embed="rId2" cstate="print"/>
          <a:srcRect l="13662" r="25380"/>
          <a:stretch>
            <a:fillRect/>
          </a:stretch>
        </p:blipFill>
        <p:spPr bwMode="auto">
          <a:xfrm>
            <a:off x="179512" y="2204864"/>
            <a:ext cx="4320480" cy="3981822"/>
          </a:xfrm>
          <a:prstGeom prst="rect">
            <a:avLst/>
          </a:prstGeom>
          <a:noFill/>
          <a:ln w="9525">
            <a:noFill/>
            <a:miter lim="800000"/>
            <a:headEnd/>
            <a:tailEnd/>
          </a:ln>
        </p:spPr>
      </p:pic>
      <p:pic>
        <p:nvPicPr>
          <p:cNvPr id="3075" name="Рисунок 11" descr="D:\ИРИНА\Доминикана\103MSDCF\DSC00086.JPG"/>
          <p:cNvPicPr>
            <a:picLocks noChangeAspect="1" noChangeArrowheads="1"/>
          </p:cNvPicPr>
          <p:nvPr/>
        </p:nvPicPr>
        <p:blipFill>
          <a:blip r:embed="rId3" cstate="print"/>
          <a:srcRect l="12115" t="-1822" r="17617" b="-191"/>
          <a:stretch>
            <a:fillRect/>
          </a:stretch>
        </p:blipFill>
        <p:spPr bwMode="auto">
          <a:xfrm>
            <a:off x="4499992" y="2132856"/>
            <a:ext cx="4176464"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260648"/>
            <a:ext cx="8219256" cy="5865515"/>
          </a:xfrm>
        </p:spPr>
        <p:txBody>
          <a:bodyPr/>
          <a:lstStyle/>
          <a:p>
            <a:pPr algn="ctr">
              <a:buNone/>
            </a:pPr>
            <a:r>
              <a:rPr lang="ru-RU" sz="2000" dirty="0" smtClean="0"/>
              <a:t>Трубковерт  имеет довольно необычную внешность. </a:t>
            </a:r>
          </a:p>
          <a:p>
            <a:pPr algn="ctr">
              <a:buNone/>
            </a:pPr>
            <a:r>
              <a:rPr lang="ru-RU" sz="2000" dirty="0" smtClean="0"/>
              <a:t>Огромный глаз </a:t>
            </a:r>
            <a:r>
              <a:rPr lang="ru-RU" sz="2000" dirty="0"/>
              <a:t>со «зрачком</a:t>
            </a:r>
            <a:r>
              <a:rPr lang="ru-RU" sz="2000" dirty="0" smtClean="0"/>
              <a:t>»:</a:t>
            </a:r>
            <a:endParaRPr lang="ru-RU" sz="2000" dirty="0"/>
          </a:p>
          <a:p>
            <a:pPr>
              <a:buNone/>
            </a:pPr>
            <a:endParaRPr lang="ru-RU" dirty="0"/>
          </a:p>
        </p:txBody>
      </p:sp>
      <p:pic>
        <p:nvPicPr>
          <p:cNvPr id="5122" name="Picture 2" descr="IMG_3371"/>
          <p:cNvPicPr>
            <a:picLocks noChangeAspect="1" noChangeArrowheads="1"/>
          </p:cNvPicPr>
          <p:nvPr/>
        </p:nvPicPr>
        <p:blipFill>
          <a:blip r:embed="rId2" cstate="print"/>
          <a:srcRect/>
          <a:stretch>
            <a:fillRect/>
          </a:stretch>
        </p:blipFill>
        <p:spPr bwMode="auto">
          <a:xfrm>
            <a:off x="1043608" y="1556792"/>
            <a:ext cx="7133517"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95536" y="260648"/>
            <a:ext cx="8291264" cy="5865515"/>
          </a:xfrm>
        </p:spPr>
        <p:txBody>
          <a:bodyPr/>
          <a:lstStyle/>
          <a:p>
            <a:pPr algn="just">
              <a:buNone/>
            </a:pPr>
            <a:r>
              <a:rPr lang="ru-RU" sz="2000" dirty="0" smtClean="0"/>
              <a:t>		О</a:t>
            </a:r>
          </a:p>
          <a:p>
            <a:pPr algn="just">
              <a:buNone/>
            </a:pPr>
            <a:r>
              <a:rPr lang="ru-RU" sz="2000" dirty="0" err="1" smtClean="0"/>
              <a:t>собенно</a:t>
            </a:r>
            <a:r>
              <a:rPr lang="ru-RU" sz="2000" dirty="0" smtClean="0"/>
              <a:t> </a:t>
            </a:r>
            <a:r>
              <a:rPr lang="ru-RU" sz="2000" dirty="0"/>
              <a:t>заметны его толстые  бедра, длинные голени и цепкие лапки на передних ногах. Многодневные наблюдения с видеокамерой помогли мне выяснить, зачем ему такие ноги. </a:t>
            </a:r>
          </a:p>
          <a:p>
            <a:pPr>
              <a:buNone/>
            </a:pPr>
            <a:endParaRPr lang="ru-RU" dirty="0"/>
          </a:p>
        </p:txBody>
      </p:sp>
      <p:pic>
        <p:nvPicPr>
          <p:cNvPr id="4098" name="Рисунок 1" descr="D:\ИРИНА\Доминикана\DCIM\378_1205\IMG_3066.JPG"/>
          <p:cNvPicPr>
            <a:picLocks noChangeAspect="1" noChangeArrowheads="1"/>
          </p:cNvPicPr>
          <p:nvPr/>
        </p:nvPicPr>
        <p:blipFill>
          <a:blip r:embed="rId2" cstate="print"/>
          <a:srcRect/>
          <a:stretch>
            <a:fillRect/>
          </a:stretch>
        </p:blipFill>
        <p:spPr bwMode="auto">
          <a:xfrm>
            <a:off x="611560" y="1628800"/>
            <a:ext cx="8075347" cy="4537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95536" y="332656"/>
            <a:ext cx="8291264" cy="5793507"/>
          </a:xfrm>
        </p:spPr>
        <p:txBody>
          <a:bodyPr/>
          <a:lstStyle/>
          <a:p>
            <a:pPr algn="just">
              <a:buNone/>
            </a:pPr>
            <a:r>
              <a:rPr lang="ru-RU" dirty="0" smtClean="0"/>
              <a:t>		</a:t>
            </a:r>
            <a:r>
              <a:rPr lang="ru-RU" sz="2400" dirty="0" smtClean="0"/>
              <a:t>Жук </a:t>
            </a:r>
            <a:r>
              <a:rPr lang="ru-RU" sz="2400" dirty="0"/>
              <a:t>имеет красные крылья и довольно ловко летает. Красный цвет крыльев, я думаю, потому что жилки на листьях тоже красные:</a:t>
            </a:r>
          </a:p>
          <a:p>
            <a:pPr>
              <a:buNone/>
            </a:pPr>
            <a:endParaRPr lang="ru-RU" dirty="0"/>
          </a:p>
        </p:txBody>
      </p:sp>
      <p:pic>
        <p:nvPicPr>
          <p:cNvPr id="6146" name="Рисунок 4" descr="D:\ИРИНА\Доминикана\DCIM\376_2704\IMG_2992.JPG"/>
          <p:cNvPicPr>
            <a:picLocks noChangeAspect="1" noChangeArrowheads="1"/>
          </p:cNvPicPr>
          <p:nvPr/>
        </p:nvPicPr>
        <p:blipFill>
          <a:blip r:embed="rId2" cstate="print"/>
          <a:srcRect/>
          <a:stretch>
            <a:fillRect/>
          </a:stretch>
        </p:blipFill>
        <p:spPr bwMode="auto">
          <a:xfrm>
            <a:off x="899592" y="1988840"/>
            <a:ext cx="7600340" cy="42698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260648"/>
            <a:ext cx="8219256" cy="5865515"/>
          </a:xfrm>
        </p:spPr>
        <p:txBody>
          <a:bodyPr>
            <a:normAutofit/>
          </a:bodyPr>
          <a:lstStyle/>
          <a:p>
            <a:pPr algn="just">
              <a:buNone/>
            </a:pPr>
            <a:r>
              <a:rPr lang="ru-RU" sz="2000" dirty="0" smtClean="0"/>
              <a:t>		Огромное </a:t>
            </a:r>
            <a:r>
              <a:rPr lang="ru-RU" sz="2000" dirty="0"/>
              <a:t>количество времени у жуков уходит на продолжение рода. Это происходит так. Готовая к оплодотворению самка выбирает место, где будет резать лист. Предпочтение отдается молодым листочкам! Если она нашла такое место, то в первую очередь приступает к раскладке клея – она тыкает носом по примерному периметру  и в центре, оставляя твердые мельчайшие крупинки клея. Весь участок приобретает грязноватый вид, усыпанный мельчайшими белыми, твердыми на ощупь,  катышками.  Самка затрачивает на это несколько минут, затем начинает резать сегмент листа. Делает она это, то с одной, то с другой стороны, неравномерно, постепенно сближая разрезы.  Я наблюдал, когда другая самка пыталась отнять обработанное место, принималась оставлять свой клей, но была прогнана. Самке очень важно разрезать лист так, чтобы он не упал. Вот для этого и нужны такие ноги. Я наблюдал, как самка, приближаясь к завершению работы, проверяет, где надо остановиться.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95536" y="260648"/>
            <a:ext cx="8291264" cy="5865515"/>
          </a:xfrm>
        </p:spPr>
        <p:txBody>
          <a:bodyPr/>
          <a:lstStyle/>
          <a:p>
            <a:pPr>
              <a:buNone/>
            </a:pPr>
            <a:r>
              <a:rPr lang="ru-RU" sz="2400" dirty="0"/>
              <a:t>Делает она с помощью своих ног. </a:t>
            </a:r>
            <a:endParaRPr lang="ru-RU" sz="2400" dirty="0" smtClean="0"/>
          </a:p>
          <a:p>
            <a:pPr>
              <a:buNone/>
            </a:pPr>
            <a:r>
              <a:rPr lang="ru-RU" sz="2000" dirty="0"/>
              <a:t>Примем размеры: а – длина лапки, в – длина голени, с – длина бедра</a:t>
            </a:r>
            <a:r>
              <a:rPr lang="ru-RU" sz="2000" dirty="0" smtClean="0"/>
              <a:t>.</a:t>
            </a:r>
          </a:p>
          <a:p>
            <a:pPr>
              <a:buNone/>
            </a:pPr>
            <a:r>
              <a:rPr lang="ru-RU" sz="2000" dirty="0" smtClean="0"/>
              <a:t>Условно лапка выглядит так:</a:t>
            </a:r>
            <a:endParaRPr lang="ru-RU" sz="2000" dirty="0"/>
          </a:p>
          <a:p>
            <a:pPr>
              <a:buNone/>
            </a:pPr>
            <a:endParaRPr lang="ru-RU" dirty="0"/>
          </a:p>
        </p:txBody>
      </p:sp>
      <p:pic>
        <p:nvPicPr>
          <p:cNvPr id="7170" name="Picture 2" descr="IMG_3368"/>
          <p:cNvPicPr>
            <a:picLocks noChangeAspect="1" noChangeArrowheads="1"/>
          </p:cNvPicPr>
          <p:nvPr/>
        </p:nvPicPr>
        <p:blipFill>
          <a:blip r:embed="rId2" cstate="print"/>
          <a:srcRect/>
          <a:stretch>
            <a:fillRect/>
          </a:stretch>
        </p:blipFill>
        <p:spPr bwMode="auto">
          <a:xfrm>
            <a:off x="899592" y="1772816"/>
            <a:ext cx="7090949" cy="39722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61</Words>
  <Application>Microsoft Office PowerPoint</Application>
  <PresentationFormat>Экран (4:3)</PresentationFormat>
  <Paragraphs>56</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ТРОПИЧЕСКИЙ ТРУБКОВЕРТ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 </vt:lpstr>
      <vt:lpstr>Слайд 19</vt:lpstr>
      <vt:lpstr>Слайд 20</vt:lpstr>
      <vt:lpstr>Слайд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Владелец</dc:creator>
  <cp:lastModifiedBy>Владелец</cp:lastModifiedBy>
  <cp:revision>18</cp:revision>
  <dcterms:created xsi:type="dcterms:W3CDTF">2014-06-05T13:18:48Z</dcterms:created>
  <dcterms:modified xsi:type="dcterms:W3CDTF">2014-06-05T16:51:07Z</dcterms:modified>
</cp:coreProperties>
</file>