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46"/>
  </p:notesMasterIdLst>
  <p:sldIdLst>
    <p:sldId id="395" r:id="rId3"/>
    <p:sldId id="396" r:id="rId4"/>
    <p:sldId id="417" r:id="rId5"/>
    <p:sldId id="397" r:id="rId6"/>
    <p:sldId id="444" r:id="rId7"/>
    <p:sldId id="425" r:id="rId8"/>
    <p:sldId id="432" r:id="rId9"/>
    <p:sldId id="431" r:id="rId10"/>
    <p:sldId id="421" r:id="rId11"/>
    <p:sldId id="418" r:id="rId12"/>
    <p:sldId id="420" r:id="rId13"/>
    <p:sldId id="422" r:id="rId14"/>
    <p:sldId id="423" r:id="rId15"/>
    <p:sldId id="430" r:id="rId16"/>
    <p:sldId id="428" r:id="rId17"/>
    <p:sldId id="429" r:id="rId18"/>
    <p:sldId id="434" r:id="rId19"/>
    <p:sldId id="439" r:id="rId20"/>
    <p:sldId id="440" r:id="rId21"/>
    <p:sldId id="398" r:id="rId22"/>
    <p:sldId id="399" r:id="rId23"/>
    <p:sldId id="400" r:id="rId24"/>
    <p:sldId id="401" r:id="rId25"/>
    <p:sldId id="445" r:id="rId26"/>
    <p:sldId id="402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2" r:id="rId35"/>
    <p:sldId id="426" r:id="rId36"/>
    <p:sldId id="427" r:id="rId37"/>
    <p:sldId id="442" r:id="rId38"/>
    <p:sldId id="441" r:id="rId39"/>
    <p:sldId id="437" r:id="rId40"/>
    <p:sldId id="438" r:id="rId41"/>
    <p:sldId id="443" r:id="rId42"/>
    <p:sldId id="446" r:id="rId43"/>
    <p:sldId id="447" r:id="rId44"/>
    <p:sldId id="448" r:id="rId45"/>
  </p:sldIdLst>
  <p:sldSz cx="6300788" cy="467995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D2"/>
    <a:srgbClr val="FFFFEB"/>
    <a:srgbClr val="49382C"/>
    <a:srgbClr val="E9D9B1"/>
    <a:srgbClr val="FF4B4B"/>
    <a:srgbClr val="FF0000"/>
    <a:srgbClr val="AF0A0F"/>
    <a:srgbClr val="96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-156" y="-84"/>
      </p:cViewPr>
      <p:guideLst>
        <p:guide orient="horz" pos="1474"/>
        <p:guide pos="19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0E78B3-EAE1-4E1F-B2CD-660EFFC95360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85800"/>
            <a:ext cx="4616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9CB205-3631-4A93-A1C1-71BEE644C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26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728E0-A13A-49A4-B398-E910ACE9A24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DD3279-7726-43E8-A998-60DF200E7420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99D3DD-FD5C-47BB-AFC1-A6CC0C726D2B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075" y="1454150"/>
            <a:ext cx="5354638" cy="1003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63" y="2652713"/>
            <a:ext cx="4411662" cy="11953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AF5EF-F191-4EE3-981B-A8939E281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7C759-D9B0-4B70-AF18-EEBC33FB24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68825" y="187325"/>
            <a:ext cx="1417638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325" y="187325"/>
            <a:ext cx="41021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9CEF6-1A9C-483D-A52A-84169BB1B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040" y="187415"/>
            <a:ext cx="5670709" cy="7799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5039" y="1091989"/>
            <a:ext cx="2782848" cy="30885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02901" y="1091989"/>
            <a:ext cx="2782848" cy="14917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202901" y="2687722"/>
            <a:ext cx="2782848" cy="14928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0635E-1810-4682-9A90-FA56C7605D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040" y="187415"/>
            <a:ext cx="5670709" cy="7799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15039" y="1091989"/>
            <a:ext cx="2782848" cy="30885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2901" y="1091989"/>
            <a:ext cx="2782848" cy="30885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80E0B-7808-43A6-9114-64A8F01B2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040" y="187415"/>
            <a:ext cx="5670709" cy="7799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15039" y="1091989"/>
            <a:ext cx="2782848" cy="30885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2901" y="1091989"/>
            <a:ext cx="2782848" cy="30885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14325" y="4262438"/>
            <a:ext cx="1471613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52650" y="4262438"/>
            <a:ext cx="1995488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514850" y="4262438"/>
            <a:ext cx="1471613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8F6A-4649-4DFC-ACAE-28531CD7E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075" y="1454150"/>
            <a:ext cx="5354638" cy="1003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63" y="2652713"/>
            <a:ext cx="4411662" cy="1195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FD4A-45FC-4C71-B236-BA907C4B7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74FB-0B87-405B-A0D3-9C6897204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5" y="3006725"/>
            <a:ext cx="5354638" cy="93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8475" y="1982788"/>
            <a:ext cx="5354638" cy="1023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1B7EC-47DF-44F1-80EF-A80822F1A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4325" y="1092200"/>
            <a:ext cx="27590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25800" y="1092200"/>
            <a:ext cx="2760663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82BB3-52F8-4C49-820E-79688BBBC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5" y="1047750"/>
            <a:ext cx="2784475" cy="436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4325" y="1484313"/>
            <a:ext cx="2784475" cy="2695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00400" y="1047750"/>
            <a:ext cx="2786063" cy="436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00400" y="1484313"/>
            <a:ext cx="2786063" cy="2695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7D8B-47F6-461C-A8E1-5697946A4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7D04-72C0-4074-977A-E980371B9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7FBA-EFFF-4F4C-A27C-3166DE2B5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3D30-3A97-4A2B-A7DD-BA6DC9DCF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185738"/>
            <a:ext cx="2073275" cy="793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3800" y="185738"/>
            <a:ext cx="3522663" cy="399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325" y="979488"/>
            <a:ext cx="2073275" cy="3200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BA849-01A3-41BD-A85F-BCF3B8782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075" y="3276600"/>
            <a:ext cx="3779838" cy="3857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35075" y="417513"/>
            <a:ext cx="3779838" cy="28082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5075" y="3662363"/>
            <a:ext cx="3779838" cy="54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B023-A84C-42E4-878C-F8C293026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0D1CC-A64D-422D-8A06-ECFDABF6E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68825" y="187325"/>
            <a:ext cx="1417638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325" y="187325"/>
            <a:ext cx="41021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5C61-0F13-4B64-ABEC-690035438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5" y="3006725"/>
            <a:ext cx="5354638" cy="93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8475" y="1982788"/>
            <a:ext cx="5354638" cy="1023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4A43-FCF3-4C5B-B389-CD404B751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4325" y="1092200"/>
            <a:ext cx="27590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25800" y="1092200"/>
            <a:ext cx="2760663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00D10-0D8E-44FF-93E3-1D30A8C628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5" y="1047750"/>
            <a:ext cx="2784475" cy="436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4325" y="1484313"/>
            <a:ext cx="2784475" cy="2695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00400" y="1047750"/>
            <a:ext cx="2786063" cy="436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00400" y="1484313"/>
            <a:ext cx="2786063" cy="2695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F1987-D6BD-472C-B227-7156EA5CB7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DAAF4-1C09-451E-92DB-7FF45F298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1BCC-01FC-4438-8ED4-28E6B9B1F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185738"/>
            <a:ext cx="2073275" cy="793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3800" y="185738"/>
            <a:ext cx="3522663" cy="399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325" y="979488"/>
            <a:ext cx="2073275" cy="3200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005E1-F434-4496-A4E3-01B5DD5D39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075" y="3276600"/>
            <a:ext cx="3779838" cy="3857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35075" y="417513"/>
            <a:ext cx="3779838" cy="2808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5075" y="3662363"/>
            <a:ext cx="3779838" cy="54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F015-54EB-4805-BADC-9DDF4E2907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187325"/>
            <a:ext cx="56721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828" tIns="32914" rIns="65828" bIns="32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092200"/>
            <a:ext cx="567213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828" tIns="32914" rIns="65828" bIns="32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4325" y="4262438"/>
            <a:ext cx="1471613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5828" tIns="32914" rIns="65828" bIns="32914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1063" y="4262438"/>
            <a:ext cx="1998662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5828" tIns="32914" rIns="65828" bIns="32914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14850" y="4262438"/>
            <a:ext cx="1471613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5828" tIns="32914" rIns="65828" bIns="32914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B5B80DD-127B-43A7-95AA-B6F31DFFC1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ctr" defTabSz="658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58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defTabSz="658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defTabSz="658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defTabSz="658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defTabSz="6588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defTabSz="6588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defTabSz="6588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defTabSz="6588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46063" indent="-246063" algn="l" defTabSz="658813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06375" algn="l" defTabSz="658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22325" indent="-163513" algn="l" defTabSz="658813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52525" indent="-165100" algn="l" defTabSz="65881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81138" indent="-165100" algn="l" defTabSz="65881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38338" indent="-165100" algn="l" defTabSz="65881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95538" indent="-165100" algn="l" defTabSz="65881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52738" indent="-165100" algn="l" defTabSz="65881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309938" indent="-165100" algn="l" defTabSz="65881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14325" y="187325"/>
            <a:ext cx="56721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314325" y="1092200"/>
            <a:ext cx="567213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14325" y="4337050"/>
            <a:ext cx="1471613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52650" y="4337050"/>
            <a:ext cx="1995488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514850" y="4337050"/>
            <a:ext cx="1471613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8550B4-F087-4000-9C3D-32839481C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n.ru/BioDiv/Index.html" TargetMode="External"/><Relationship Id="rId2" Type="http://schemas.openxmlformats.org/officeDocument/2006/relationships/hyperlink" Target="http://www.sevin.ru/natreserv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zin.ru/projects/zooint_r/zooint02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699" name="Picture 4" descr="ZIN_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177800"/>
            <a:ext cx="612775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4613" y="2733675"/>
            <a:ext cx="6127750" cy="1231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2746" tIns="31373" rIns="62746" bIns="3137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История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компьютеризации Зоологического института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РАН: 40 лет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– это много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или мало?</a:t>
            </a:r>
            <a:endParaRPr lang="en-US" altLang="ru-RU" sz="1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ru-RU" sz="1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</a:rPr>
              <a:t>А.Ф. АЛИМОВ, Н.Б. АНАНЬЕВА, М.Б. ДИАНОВ, А.Л. ЛОБАНОВ</a:t>
            </a:r>
            <a:r>
              <a:rPr lang="en-US" altLang="ru-RU" sz="1200" b="1" dirty="0">
                <a:solidFill>
                  <a:schemeClr val="bg1"/>
                </a:solidFill>
              </a:rPr>
              <a:t>, </a:t>
            </a:r>
            <a:r>
              <a:rPr lang="ru-RU" altLang="ru-RU" sz="1200" b="1" dirty="0">
                <a:solidFill>
                  <a:schemeClr val="bg1"/>
                </a:solidFill>
              </a:rPr>
              <a:t> О.Н. ПУГАЧЕВ,</a:t>
            </a:r>
            <a:r>
              <a:rPr lang="en-US" altLang="ru-RU" sz="1200" b="1" dirty="0">
                <a:solidFill>
                  <a:schemeClr val="bg1"/>
                </a:solidFill>
              </a:rPr>
              <a:t> </a:t>
            </a:r>
            <a:r>
              <a:rPr lang="ru-RU" altLang="ru-RU" sz="1200" b="1" dirty="0">
                <a:solidFill>
                  <a:schemeClr val="bg1"/>
                </a:solidFill>
              </a:rPr>
              <a:t>А.Ю. РЫСС, </a:t>
            </a:r>
            <a:r>
              <a:rPr lang="ru-RU" altLang="ru-RU" sz="1200" b="1" u="sng" dirty="0">
                <a:solidFill>
                  <a:schemeClr val="bg1"/>
                </a:solidFill>
              </a:rPr>
              <a:t>И.С. СМИРНОВ,</a:t>
            </a:r>
            <a:r>
              <a:rPr lang="ru-RU" altLang="ru-RU" sz="1200" b="1" dirty="0">
                <a:solidFill>
                  <a:schemeClr val="bg1"/>
                </a:solidFill>
              </a:rPr>
              <a:t> Р.Г. ХАЛИКОВ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C04ECF80-DEB8-4C9D-B255-934176010983}" type="slidenum">
              <a:rPr lang="ru-RU" altLang="ru-RU" smtClean="0"/>
              <a:pPr defTabSz="658813"/>
              <a:t>10</a:t>
            </a:fld>
            <a:endParaRPr lang="ru-RU" altLang="ru-RU" smtClean="0"/>
          </a:p>
        </p:txBody>
      </p:sp>
      <p:sp>
        <p:nvSpPr>
          <p:cNvPr id="37890" name="Rectangle 12"/>
          <p:cNvSpPr>
            <a:spLocks noGrp="1" noChangeArrowheads="1"/>
          </p:cNvSpPr>
          <p:nvPr>
            <p:ph type="title"/>
          </p:nvPr>
        </p:nvSpPr>
        <p:spPr>
          <a:xfrm>
            <a:off x="314325" y="187325"/>
            <a:ext cx="5672138" cy="8572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70C0"/>
                </a:solidFill>
              </a:rPr>
              <a:t>Объективные причины компьютеризации в зоологии и гидробиологии:</a:t>
            </a:r>
            <a:endParaRPr lang="en-US" sz="2400" smtClean="0">
              <a:solidFill>
                <a:srgbClr val="0070C0"/>
              </a:solidFill>
            </a:endParaRPr>
          </a:p>
        </p:txBody>
      </p:sp>
      <p:sp>
        <p:nvSpPr>
          <p:cNvPr id="37891" name="Объект 1"/>
          <p:cNvSpPr>
            <a:spLocks noGrp="1"/>
          </p:cNvSpPr>
          <p:nvPr>
            <p:ph sz="half" idx="1"/>
          </p:nvPr>
        </p:nvSpPr>
        <p:spPr>
          <a:xfrm>
            <a:off x="314325" y="1260475"/>
            <a:ext cx="5716588" cy="2919413"/>
          </a:xfrm>
        </p:spPr>
        <p:txBody>
          <a:bodyPr/>
          <a:lstStyle/>
          <a:p>
            <a:pPr eaLnBrk="1" hangingPunct="1"/>
            <a:r>
              <a:rPr lang="ru-RU" sz="1400" dirty="0" smtClean="0">
                <a:solidFill>
                  <a:srgbClr val="0070C0"/>
                </a:solidFill>
              </a:rPr>
              <a:t>Разборка проб – определение специалистами – процесс объединения данных в бумажном варианте затруднителен, если вообще возможен при огромных объемах, полученного материала.  Умножение (копирование) ошибок при ручной переписке. </a:t>
            </a:r>
          </a:p>
          <a:p>
            <a:pPr eaLnBrk="1" hangingPunct="1"/>
            <a:r>
              <a:rPr lang="ru-RU" sz="1400" dirty="0" smtClean="0">
                <a:solidFill>
                  <a:srgbClr val="0070C0"/>
                </a:solidFill>
              </a:rPr>
              <a:t>В ИПС (СУБД) есть возможность использования машинных словарей и эффект перепроверки данных разными пользователями. («ОКЕАН»)</a:t>
            </a:r>
            <a:endParaRPr lang="en-US" sz="14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1400" dirty="0" smtClean="0">
                <a:solidFill>
                  <a:srgbClr val="0070C0"/>
                </a:solidFill>
              </a:rPr>
              <a:t> </a:t>
            </a:r>
            <a:endParaRPr lang="en-US" sz="14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1400" dirty="0" smtClean="0">
                <a:solidFill>
                  <a:srgbClr val="0070C0"/>
                </a:solidFill>
              </a:rPr>
              <a:t>Фаунистика – распределение видов, карты, данные по годам,  изучение влияния климата на это распределение (</a:t>
            </a:r>
            <a:r>
              <a:rPr lang="ru-RU" sz="1400" dirty="0" err="1" smtClean="0">
                <a:solidFill>
                  <a:srgbClr val="0070C0"/>
                </a:solidFill>
              </a:rPr>
              <a:t>Ю.И.Галкин</a:t>
            </a:r>
            <a:r>
              <a:rPr lang="ru-RU" sz="1400" dirty="0" smtClean="0">
                <a:solidFill>
                  <a:srgbClr val="0070C0"/>
                </a:solidFill>
              </a:rPr>
              <a:t> -потепления и похолодания, цикличность - двустворки)</a:t>
            </a:r>
            <a:endParaRPr lang="en-US" sz="1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E70A1529-7A66-4E63-AE44-E75CBB983D44}" type="slidenum">
              <a:rPr lang="ru-RU" altLang="ru-RU" smtClean="0"/>
              <a:pPr defTabSz="658813"/>
              <a:t>11</a:t>
            </a:fld>
            <a:endParaRPr lang="ru-RU" altLang="ru-RU" smtClean="0"/>
          </a:p>
        </p:txBody>
      </p:sp>
      <p:sp>
        <p:nvSpPr>
          <p:cNvPr id="38914" name="Rectangle 12"/>
          <p:cNvSpPr>
            <a:spLocks noGrp="1" noChangeArrowheads="1"/>
          </p:cNvSpPr>
          <p:nvPr>
            <p:ph type="title"/>
          </p:nvPr>
        </p:nvSpPr>
        <p:spPr>
          <a:xfrm>
            <a:off x="314325" y="187325"/>
            <a:ext cx="3411538" cy="8572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70C0"/>
                </a:solidFill>
              </a:rPr>
              <a:t>Парадокс Кержнера – «антикомп»</a:t>
            </a:r>
            <a:endParaRPr lang="en-US" sz="2400" smtClean="0">
              <a:solidFill>
                <a:srgbClr val="0070C0"/>
              </a:solidFill>
            </a:endParaRPr>
          </a:p>
        </p:txBody>
      </p:sp>
      <p:sp>
        <p:nvSpPr>
          <p:cNvPr id="38915" name="Объект 1"/>
          <p:cNvSpPr>
            <a:spLocks noGrp="1"/>
          </p:cNvSpPr>
          <p:nvPr>
            <p:ph sz="half" idx="1"/>
          </p:nvPr>
        </p:nvSpPr>
        <p:spPr>
          <a:xfrm>
            <a:off x="314325" y="1044575"/>
            <a:ext cx="3771900" cy="2232025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rgbClr val="0070C0"/>
                </a:solidFill>
              </a:rPr>
              <a:t>Если взять объем коллекции насекомых, умножить на время введения одной записи находки одного таксона в базу данных, разделить на число сотрудников, то получатся нереальные сроки заполнения баз данных. При этом на ввод данных с одной этикетки можно потратить несколько часов. </a:t>
            </a:r>
          </a:p>
          <a:p>
            <a:pPr eaLnBrk="1" hangingPunct="1"/>
            <a:endParaRPr lang="en-US" sz="1400" smtClean="0">
              <a:solidFill>
                <a:srgbClr val="0070C0"/>
              </a:solidFill>
            </a:endParaRPr>
          </a:p>
        </p:txBody>
      </p:sp>
      <p:pic>
        <p:nvPicPr>
          <p:cNvPr id="38916" name="Picture 2" descr="I.M. Kerzh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0688" y="252413"/>
            <a:ext cx="18859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2"/>
          <p:cNvSpPr txBox="1">
            <a:spLocks noChangeArrowheads="1"/>
          </p:cNvSpPr>
          <p:nvPr/>
        </p:nvSpPr>
        <p:spPr bwMode="auto">
          <a:xfrm>
            <a:off x="53975" y="3348038"/>
            <a:ext cx="61928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70C0"/>
                </a:solidFill>
              </a:rPr>
              <a:t>Особенно актуально это для наземных сборов</a:t>
            </a:r>
          </a:p>
          <a:p>
            <a:r>
              <a:rPr lang="ru-RU" sz="1200">
                <a:solidFill>
                  <a:srgbClr val="0070C0"/>
                </a:solidFill>
              </a:rPr>
              <a:t> (сухопутных и пресноводных). </a:t>
            </a:r>
          </a:p>
          <a:p>
            <a:endParaRPr lang="ru-RU" sz="1200">
              <a:solidFill>
                <a:srgbClr val="0070C0"/>
              </a:solidFill>
            </a:endParaRPr>
          </a:p>
          <a:p>
            <a:r>
              <a:rPr lang="ru-RU" sz="1200">
                <a:solidFill>
                  <a:srgbClr val="0070C0"/>
                </a:solidFill>
              </a:rPr>
              <a:t>Для морских сборов - несколько проще, поскольку чаще всего используются координаты предоставляемые штурманской службой судна, на котором добываются (собираются) будущие экземпляры (экспонаты) коллекции.</a:t>
            </a:r>
            <a:endParaRPr lang="en-US" sz="1200">
              <a:solidFill>
                <a:srgbClr val="0070C0"/>
              </a:solidFill>
            </a:endParaRPr>
          </a:p>
          <a:p>
            <a:endParaRPr lang="en-US"/>
          </a:p>
        </p:txBody>
      </p:sp>
      <p:sp>
        <p:nvSpPr>
          <p:cNvPr id="38918" name="TextBox 3"/>
          <p:cNvSpPr txBox="1">
            <a:spLocks noChangeArrowheads="1"/>
          </p:cNvSpPr>
          <p:nvPr/>
        </p:nvSpPr>
        <p:spPr bwMode="auto">
          <a:xfrm>
            <a:off x="4327525" y="2982913"/>
            <a:ext cx="191928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И.М. Кержнер</a:t>
            </a:r>
            <a:endParaRPr lang="en-US" b="1">
              <a:solidFill>
                <a:srgbClr val="002060"/>
              </a:solidFill>
            </a:endParaRPr>
          </a:p>
          <a:p>
            <a:r>
              <a:rPr lang="ru-RU">
                <a:solidFill>
                  <a:srgbClr val="002060"/>
                </a:solidFill>
              </a:rPr>
              <a:t>6 марта 1936 года — 29 мая 2008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33DD6F9B-28C2-4613-9BA7-79507EEC9BE7}" type="slidenum">
              <a:rPr lang="ru-RU" altLang="ru-RU" smtClean="0"/>
              <a:pPr defTabSz="658813"/>
              <a:t>12</a:t>
            </a:fld>
            <a:endParaRPr lang="ru-RU" altLang="ru-RU" smtClean="0"/>
          </a:p>
        </p:txBody>
      </p:sp>
      <p:sp>
        <p:nvSpPr>
          <p:cNvPr id="39938" name="Rectangle 12"/>
          <p:cNvSpPr>
            <a:spLocks noGrp="1" noChangeArrowheads="1"/>
          </p:cNvSpPr>
          <p:nvPr>
            <p:ph type="title"/>
          </p:nvPr>
        </p:nvSpPr>
        <p:spPr>
          <a:xfrm>
            <a:off x="125413" y="107950"/>
            <a:ext cx="5861050" cy="8556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Роль различных совещаний и конференций в развитии информационных технологий в зоологии и ботанике</a:t>
            </a:r>
            <a:endParaRPr lang="en-US" sz="2000" smtClean="0">
              <a:solidFill>
                <a:srgbClr val="0070C0"/>
              </a:solidFill>
            </a:endParaRPr>
          </a:p>
        </p:txBody>
      </p:sp>
      <p:sp>
        <p:nvSpPr>
          <p:cNvPr id="39939" name="Объект 1"/>
          <p:cNvSpPr>
            <a:spLocks noGrp="1"/>
          </p:cNvSpPr>
          <p:nvPr>
            <p:ph sz="half" idx="1"/>
          </p:nvPr>
        </p:nvSpPr>
        <p:spPr>
          <a:xfrm>
            <a:off x="125413" y="2124075"/>
            <a:ext cx="5932487" cy="2055813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70C0"/>
                </a:solidFill>
              </a:rPr>
              <a:t>Юрий Георгиевич </a:t>
            </a:r>
            <a:r>
              <a:rPr lang="ru-RU" sz="1400" b="1" dirty="0" err="1" smtClean="0">
                <a:solidFill>
                  <a:srgbClr val="0070C0"/>
                </a:solidFill>
              </a:rPr>
              <a:t>Пузаченко</a:t>
            </a:r>
            <a:r>
              <a:rPr lang="ru-RU" sz="1400" dirty="0" smtClean="0">
                <a:solidFill>
                  <a:srgbClr val="0070C0"/>
                </a:solidFill>
              </a:rPr>
              <a:t> Москва (1989 г.?)</a:t>
            </a:r>
          </a:p>
          <a:p>
            <a:pPr eaLnBrk="1" hangingPunct="1"/>
            <a:r>
              <a:rPr lang="ru-RU" sz="1400" dirty="0" smtClean="0">
                <a:solidFill>
                  <a:srgbClr val="0070C0"/>
                </a:solidFill>
              </a:rPr>
              <a:t>и Пущино</a:t>
            </a:r>
            <a:r>
              <a:rPr lang="en-US" sz="1400" dirty="0" smtClean="0">
                <a:solidFill>
                  <a:srgbClr val="0070C0"/>
                </a:solidFill>
              </a:rPr>
              <a:t>-</a:t>
            </a:r>
            <a:r>
              <a:rPr lang="ru-RU" sz="1400" dirty="0" smtClean="0">
                <a:solidFill>
                  <a:srgbClr val="0070C0"/>
                </a:solidFill>
              </a:rPr>
              <a:t>на-Оке (8-11 февраля 1990 г.)</a:t>
            </a:r>
          </a:p>
          <a:p>
            <a:pPr eaLnBrk="1" hangingPunct="1"/>
            <a:r>
              <a:rPr lang="ru-RU" sz="1400" dirty="0" smtClean="0">
                <a:solidFill>
                  <a:srgbClr val="0070C0"/>
                </a:solidFill>
              </a:rPr>
              <a:t>От ЗИНа: </a:t>
            </a:r>
            <a:r>
              <a:rPr lang="ru-RU" sz="1400" dirty="0" err="1" smtClean="0">
                <a:solidFill>
                  <a:srgbClr val="0070C0"/>
                </a:solidFill>
              </a:rPr>
              <a:t>М.В.Зайцев</a:t>
            </a:r>
            <a:r>
              <a:rPr lang="ru-RU" sz="1400" dirty="0" smtClean="0">
                <a:solidFill>
                  <a:srgbClr val="0070C0"/>
                </a:solidFill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</a:rPr>
              <a:t>О.Н.Пугачев</a:t>
            </a:r>
            <a:r>
              <a:rPr lang="ru-RU" sz="1400" dirty="0" smtClean="0">
                <a:solidFill>
                  <a:srgbClr val="0070C0"/>
                </a:solidFill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</a:rPr>
              <a:t>И.С.Смирнов</a:t>
            </a:r>
            <a:endParaRPr lang="en-US" sz="1400" dirty="0" smtClean="0">
              <a:solidFill>
                <a:srgbClr val="0070C0"/>
              </a:solidFill>
            </a:endParaRPr>
          </a:p>
          <a:p>
            <a:pPr eaLnBrk="1" hangingPunct="1"/>
            <a:endParaRPr lang="ru-RU" altLang="ru-RU" sz="1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ru-RU" sz="1400" b="1" dirty="0" smtClean="0">
                <a:solidFill>
                  <a:srgbClr val="0070C0"/>
                </a:solidFill>
              </a:rPr>
              <a:t>1990 </a:t>
            </a:r>
            <a:r>
              <a:rPr lang="ru-RU" altLang="ru-RU" sz="1400" b="1" dirty="0" smtClean="0">
                <a:solidFill>
                  <a:srgbClr val="0070C0"/>
                </a:solidFill>
              </a:rPr>
              <a:t>г. Совещание в ЗИНе по БД в биологии.</a:t>
            </a:r>
          </a:p>
          <a:p>
            <a:pPr eaLnBrk="1"/>
            <a:r>
              <a:rPr lang="ru-RU" sz="1400" dirty="0" smtClean="0">
                <a:solidFill>
                  <a:srgbClr val="0070C0"/>
                </a:solidFill>
              </a:rPr>
              <a:t> Ленинград, 18-20 апреля 1990 г.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 "</a:t>
            </a:r>
            <a:r>
              <a:rPr lang="ru-RU" sz="1400" b="1" dirty="0" smtClean="0">
                <a:solidFill>
                  <a:srgbClr val="0070C0"/>
                </a:solidFill>
              </a:rPr>
              <a:t>Методические и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eaLnBrk="1"/>
            <a:r>
              <a:rPr lang="ru-RU" sz="1400" b="1" dirty="0" smtClean="0">
                <a:solidFill>
                  <a:srgbClr val="0070C0"/>
                </a:solidFill>
              </a:rPr>
              <a:t> правовые аспекты создания и эксплуатации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биологических баз данных</a:t>
            </a:r>
            <a:r>
              <a:rPr lang="ru-RU" sz="1400" dirty="0" smtClean="0">
                <a:solidFill>
                  <a:srgbClr val="0070C0"/>
                </a:solidFill>
              </a:rPr>
              <a:t>".</a:t>
            </a:r>
            <a:endParaRPr lang="en-US" sz="1400" dirty="0" smtClean="0">
              <a:solidFill>
                <a:srgbClr val="0070C0"/>
              </a:solidFill>
            </a:endParaRPr>
          </a:p>
          <a:p>
            <a:pPr eaLnBrk="1" hangingPunct="1"/>
            <a:endParaRPr lang="ru-RU" altLang="ru-RU" sz="1400" dirty="0" smtClean="0">
              <a:solidFill>
                <a:srgbClr val="0070C0"/>
              </a:solidFill>
            </a:endParaRPr>
          </a:p>
          <a:p>
            <a:pPr eaLnBrk="1" hangingPunct="1"/>
            <a:endParaRPr lang="en-US" sz="1400" dirty="0" smtClean="0">
              <a:solidFill>
                <a:srgbClr val="0070C0"/>
              </a:solidFill>
            </a:endParaRPr>
          </a:p>
        </p:txBody>
      </p:sp>
      <p:pic>
        <p:nvPicPr>
          <p:cNvPr id="39940" name="Picture 2" descr="ÐÐ°ÑÑÐ¸Ð½ÐºÐ¸ Ð¿Ð¾ Ð·Ð°Ð¿ÑÐ¾ÑÑ Ð¿ÑÐ·Ð°ÑÐµÐ½ÐºÐ¾ ÑÑÐ¸Ð¹ Ð³ÐµÐ¾ÑÐ³Ð¸ÐµÐ²Ð¸Ñ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50" y="1211263"/>
            <a:ext cx="14303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1DE808E3-84A8-4900-81ED-F803DBE9DF52}" type="slidenum">
              <a:rPr lang="ru-RU" altLang="ru-RU" smtClean="0"/>
              <a:pPr defTabSz="658813"/>
              <a:t>13</a:t>
            </a:fld>
            <a:endParaRPr lang="ru-RU" altLang="ru-RU" smtClean="0"/>
          </a:p>
        </p:txBody>
      </p:sp>
      <p:sp>
        <p:nvSpPr>
          <p:cNvPr id="40962" name="Rectangle 12"/>
          <p:cNvSpPr>
            <a:spLocks noGrp="1" noChangeArrowheads="1"/>
          </p:cNvSpPr>
          <p:nvPr>
            <p:ph type="title"/>
          </p:nvPr>
        </p:nvSpPr>
        <p:spPr>
          <a:xfrm>
            <a:off x="125413" y="187325"/>
            <a:ext cx="5861050" cy="280988"/>
          </a:xfrm>
        </p:spPr>
        <p:txBody>
          <a:bodyPr/>
          <a:lstStyle/>
          <a:p>
            <a:pPr eaLnBrk="1" hangingPunct="1"/>
            <a:r>
              <a:rPr lang="ru-RU" sz="1200" b="1" smtClean="0">
                <a:solidFill>
                  <a:srgbClr val="0070C0"/>
                </a:solidFill>
              </a:rPr>
              <a:t>Роль различных совещаний и конференций в развитии информационных технологий в зоологии и ботанике</a:t>
            </a:r>
            <a:endParaRPr lang="en-US" sz="1200" smtClean="0">
              <a:solidFill>
                <a:srgbClr val="0070C0"/>
              </a:solidFill>
            </a:endParaRPr>
          </a:p>
        </p:txBody>
      </p:sp>
      <p:sp>
        <p:nvSpPr>
          <p:cNvPr id="40963" name="Объект 1"/>
          <p:cNvSpPr>
            <a:spLocks noGrp="1"/>
          </p:cNvSpPr>
          <p:nvPr>
            <p:ph sz="half" idx="1"/>
          </p:nvPr>
        </p:nvSpPr>
        <p:spPr>
          <a:xfrm>
            <a:off x="341313" y="611188"/>
            <a:ext cx="5716587" cy="3744912"/>
          </a:xfrm>
        </p:spPr>
        <p:txBody>
          <a:bodyPr/>
          <a:lstStyle/>
          <a:p>
            <a:pPr eaLnBrk="1"/>
            <a:r>
              <a:rPr lang="en-US" sz="1200" b="1" dirty="0" smtClean="0">
                <a:solidFill>
                  <a:srgbClr val="0070C0"/>
                </a:solidFill>
              </a:rPr>
              <a:t> </a:t>
            </a:r>
            <a:r>
              <a:rPr lang="ru-RU" sz="1200" b="1" dirty="0" smtClean="0">
                <a:solidFill>
                  <a:srgbClr val="0070C0"/>
                </a:solidFill>
              </a:rPr>
              <a:t>   Из Решения рабочего совещания  "Персональные компьютеры в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b="1" dirty="0" smtClean="0">
                <a:solidFill>
                  <a:srgbClr val="0070C0"/>
                </a:solidFill>
              </a:rPr>
              <a:t> биологических исследованиях", Пущино-на-Оке, февраль 1990  г.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b="1" dirty="0" smtClean="0">
                <a:solidFill>
                  <a:srgbClr val="0070C0"/>
                </a:solidFill>
              </a:rPr>
              <a:t> Моменты затрудняющие текущую работу: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b="1" dirty="0" smtClean="0">
                <a:solidFill>
                  <a:srgbClr val="0070C0"/>
                </a:solidFill>
              </a:rPr>
              <a:t> </a:t>
            </a:r>
            <a:r>
              <a:rPr lang="ru-RU" sz="1200" dirty="0" smtClean="0">
                <a:solidFill>
                  <a:srgbClr val="0070C0"/>
                </a:solidFill>
              </a:rPr>
              <a:t>1) </a:t>
            </a:r>
            <a:r>
              <a:rPr lang="ru-RU" sz="1200" b="1" dirty="0" smtClean="0">
                <a:solidFill>
                  <a:srgbClr val="0070C0"/>
                </a:solidFill>
              </a:rPr>
              <a:t>Индивидуализация исследований (разобщение).</a:t>
            </a:r>
            <a:r>
              <a:rPr lang="ru-RU" sz="1200" dirty="0" smtClean="0">
                <a:solidFill>
                  <a:srgbClr val="0070C0"/>
                </a:solidFill>
              </a:rPr>
              <a:t> Выход возможен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dirty="0" smtClean="0">
                <a:solidFill>
                  <a:srgbClr val="0070C0"/>
                </a:solidFill>
              </a:rPr>
              <a:t>   через координацию исследований, через печать, через совещания,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dirty="0" smtClean="0">
                <a:solidFill>
                  <a:srgbClr val="0070C0"/>
                </a:solidFill>
              </a:rPr>
              <a:t>   консультации и т.д.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dirty="0" smtClean="0">
                <a:solidFill>
                  <a:srgbClr val="0070C0"/>
                </a:solidFill>
              </a:rPr>
              <a:t> 2) </a:t>
            </a:r>
            <a:r>
              <a:rPr lang="ru-RU" sz="1200" b="1" dirty="0" smtClean="0">
                <a:solidFill>
                  <a:srgbClr val="0070C0"/>
                </a:solidFill>
              </a:rPr>
              <a:t>Компьютерная неграмотность</a:t>
            </a:r>
            <a:r>
              <a:rPr lang="ru-RU" sz="1200" dirty="0" smtClean="0">
                <a:solidFill>
                  <a:srgbClr val="0070C0"/>
                </a:solidFill>
              </a:rPr>
              <a:t> (техническая, программная и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dirty="0" smtClean="0">
                <a:solidFill>
                  <a:srgbClr val="0070C0"/>
                </a:solidFill>
              </a:rPr>
              <a:t>   </a:t>
            </a:r>
            <a:r>
              <a:rPr lang="ru-RU" sz="1200" b="1" dirty="0" smtClean="0">
                <a:solidFill>
                  <a:srgbClr val="0070C0"/>
                </a:solidFill>
              </a:rPr>
              <a:t>таксономическая</a:t>
            </a:r>
            <a:r>
              <a:rPr lang="ru-RU" sz="1200" dirty="0" smtClean="0">
                <a:solidFill>
                  <a:srgbClr val="0070C0"/>
                </a:solidFill>
              </a:rPr>
              <a:t>) [</a:t>
            </a:r>
            <a:r>
              <a:rPr lang="ru-RU" sz="1200" b="1" dirty="0" smtClean="0">
                <a:solidFill>
                  <a:srgbClr val="0070C0"/>
                </a:solidFill>
              </a:rPr>
              <a:t>ввод биологической информации без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b="1" dirty="0" smtClean="0">
                <a:solidFill>
                  <a:srgbClr val="0070C0"/>
                </a:solidFill>
              </a:rPr>
              <a:t>   учета правил систематики, вопросов синонимии, что в конечном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b="1" dirty="0" smtClean="0">
                <a:solidFill>
                  <a:srgbClr val="0070C0"/>
                </a:solidFill>
              </a:rPr>
              <a:t>   счете должно будет привести к потере огромной информации</a:t>
            </a:r>
            <a:r>
              <a:rPr lang="ru-RU" sz="1200" dirty="0" smtClean="0">
                <a:solidFill>
                  <a:srgbClr val="0070C0"/>
                </a:solidFill>
              </a:rPr>
              <a:t>]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dirty="0" smtClean="0">
                <a:solidFill>
                  <a:srgbClr val="0070C0"/>
                </a:solidFill>
              </a:rPr>
              <a:t> 3) Необходимость тематического (целевого) финансирования на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dirty="0" smtClean="0">
                <a:solidFill>
                  <a:srgbClr val="0070C0"/>
                </a:solidFill>
              </a:rPr>
              <a:t>   разработку биологических баз данных.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dirty="0" smtClean="0">
                <a:solidFill>
                  <a:srgbClr val="0070C0"/>
                </a:solidFill>
              </a:rPr>
              <a:t> 4) Постановка вопроса об авторских правах для программ и баз данных.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dirty="0" smtClean="0">
                <a:solidFill>
                  <a:srgbClr val="0070C0"/>
                </a:solidFill>
              </a:rPr>
              <a:t> 5) Ускорения исследований резкого не происходит, но происходит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dirty="0" smtClean="0">
                <a:solidFill>
                  <a:srgbClr val="0070C0"/>
                </a:solidFill>
              </a:rPr>
              <a:t>   выход на новый уровень, появляется возможность использовать</a:t>
            </a:r>
            <a:endParaRPr lang="en-US" sz="1200" dirty="0" smtClean="0">
              <a:solidFill>
                <a:srgbClr val="0070C0"/>
              </a:solidFill>
            </a:endParaRPr>
          </a:p>
          <a:p>
            <a:pPr eaLnBrk="1"/>
            <a:r>
              <a:rPr lang="ru-RU" sz="1200" dirty="0" smtClean="0">
                <a:solidFill>
                  <a:srgbClr val="0070C0"/>
                </a:solidFill>
              </a:rPr>
              <a:t>   новые методические подходы  и т.д. 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A87A4344-1706-4CDB-8187-AF868F30C4C3}" type="slidenum">
              <a:rPr lang="ru-RU" altLang="ru-RU" smtClean="0"/>
              <a:pPr defTabSz="658813"/>
              <a:t>14</a:t>
            </a:fld>
            <a:endParaRPr lang="ru-RU" altLang="ru-RU" smtClean="0"/>
          </a:p>
        </p:txBody>
      </p:sp>
      <p:sp>
        <p:nvSpPr>
          <p:cNvPr id="41986" name="Rectangle 12"/>
          <p:cNvSpPr>
            <a:spLocks noGrp="1" noChangeArrowheads="1"/>
          </p:cNvSpPr>
          <p:nvPr>
            <p:ph type="title"/>
          </p:nvPr>
        </p:nvSpPr>
        <p:spPr>
          <a:xfrm>
            <a:off x="125413" y="107950"/>
            <a:ext cx="5861050" cy="287338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0070C0"/>
                </a:solidFill>
              </a:rPr>
              <a:t>Роль различных совещаний и конференций в развитии информационных технологий в зоологии и ботанике</a:t>
            </a:r>
            <a:endParaRPr lang="en-US" sz="1600" smtClean="0">
              <a:solidFill>
                <a:srgbClr val="0070C0"/>
              </a:solidFill>
            </a:endParaRPr>
          </a:p>
        </p:txBody>
      </p:sp>
      <p:sp>
        <p:nvSpPr>
          <p:cNvPr id="41987" name="Объект 1"/>
          <p:cNvSpPr>
            <a:spLocks noGrp="1"/>
          </p:cNvSpPr>
          <p:nvPr>
            <p:ph sz="half" idx="1"/>
          </p:nvPr>
        </p:nvSpPr>
        <p:spPr>
          <a:xfrm>
            <a:off x="125413" y="539750"/>
            <a:ext cx="5932487" cy="3568700"/>
          </a:xfrm>
        </p:spPr>
        <p:txBody>
          <a:bodyPr/>
          <a:lstStyle/>
          <a:p>
            <a:pPr eaLnBrk="1"/>
            <a:r>
              <a:rPr lang="ru-RU" sz="1400" dirty="0" smtClean="0">
                <a:solidFill>
                  <a:srgbClr val="0046D2"/>
                </a:solidFill>
              </a:rPr>
              <a:t>1-я совместная конференция Ботанического института АН СССР и Зоологического института АН СССР " БР: подходы к изучению и сохранению ") 15-16 мая 1990 г.; ей предшествовала дискуссия за круглым столом об основных аспектах БР (14-16 февраля 1990 г., БИН).</a:t>
            </a:r>
          </a:p>
          <a:p>
            <a:pPr eaLnBrk="1"/>
            <a:r>
              <a:rPr lang="ru-RU" sz="1400" dirty="0" smtClean="0">
                <a:solidFill>
                  <a:srgbClr val="0046D2"/>
                </a:solidFill>
              </a:rPr>
              <a:t>9-10 апреля 1991 г. в Ленинграде состоялась 2-я совместная конференция Ботанического института АН СССР и Зоологического института АН СССР "Биологическое разнообразие: учет, мониторинг, прогноз</a:t>
            </a:r>
            <a:r>
              <a:rPr lang="en-US" sz="1400" dirty="0" smtClean="0">
                <a:solidFill>
                  <a:srgbClr val="0046D2"/>
                </a:solidFill>
              </a:rPr>
              <a:t>”</a:t>
            </a:r>
            <a:r>
              <a:rPr lang="ru-RU" sz="1400" dirty="0" smtClean="0">
                <a:solidFill>
                  <a:srgbClr val="0046D2"/>
                </a:solidFill>
              </a:rPr>
              <a:t>.</a:t>
            </a:r>
          </a:p>
          <a:p>
            <a:pPr eaLnBrk="1"/>
            <a:r>
              <a:rPr lang="ru-RU" sz="1400" b="1" dirty="0" smtClean="0">
                <a:solidFill>
                  <a:srgbClr val="0046D2"/>
                </a:solidFill>
              </a:rPr>
              <a:t>Май 1991 г. Создание Объединенного компьютерного совета (ОКС) БИН-ЗИН по проблеме «Биологическое разнообразие»</a:t>
            </a:r>
          </a:p>
          <a:p>
            <a:pPr eaLnBrk="1" hangingPunct="1"/>
            <a:endParaRPr lang="ru-RU" sz="14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ru-RU" altLang="ru-RU" sz="1400" b="1" dirty="0" smtClean="0">
                <a:solidFill>
                  <a:schemeClr val="accent2"/>
                </a:solidFill>
              </a:rPr>
              <a:t>1993</a:t>
            </a:r>
            <a:r>
              <a:rPr lang="ru-RU" altLang="ru-RU" sz="1400" dirty="0" smtClean="0">
                <a:solidFill>
                  <a:schemeClr val="accent2"/>
                </a:solidFill>
              </a:rPr>
              <a:t> г. - Ботанический институт, Санкт-Петербург, Российская Федерация. </a:t>
            </a:r>
            <a:r>
              <a:rPr lang="ru-RU" altLang="ru-RU" sz="1400" b="1" dirty="0" smtClean="0">
                <a:solidFill>
                  <a:schemeClr val="accent2"/>
                </a:solidFill>
              </a:rPr>
              <a:t>Международное</a:t>
            </a:r>
            <a:r>
              <a:rPr lang="ru-RU" altLang="ru-RU" sz="1400" dirty="0" smtClean="0">
                <a:solidFill>
                  <a:schemeClr val="accent2"/>
                </a:solidFill>
              </a:rPr>
              <a:t> совещание.</a:t>
            </a:r>
          </a:p>
          <a:p>
            <a:pPr eaLnBrk="1" hangingPunct="1"/>
            <a:endParaRPr lang="ru-RU" altLang="ru-RU" sz="1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sz="1400" dirty="0" smtClean="0">
                <a:solidFill>
                  <a:srgbClr val="0046D2"/>
                </a:solidFill>
              </a:rPr>
              <a:t>1994 - </a:t>
            </a:r>
            <a:r>
              <a:rPr lang="en-GB" sz="1400" dirty="0" err="1" smtClean="0">
                <a:solidFill>
                  <a:srgbClr val="0046D2"/>
                </a:solidFill>
              </a:rPr>
              <a:t>Санкт-Петербург</a:t>
            </a:r>
            <a:r>
              <a:rPr lang="en-GB" sz="1400" dirty="0" smtClean="0">
                <a:solidFill>
                  <a:srgbClr val="0046D2"/>
                </a:solidFill>
              </a:rPr>
              <a:t>, </a:t>
            </a:r>
            <a:r>
              <a:rPr lang="ru-RU" sz="1400" dirty="0" smtClean="0">
                <a:solidFill>
                  <a:srgbClr val="0046D2"/>
                </a:solidFill>
              </a:rPr>
              <a:t>ЗИН </a:t>
            </a:r>
            <a:r>
              <a:rPr lang="en-GB" sz="1400" dirty="0" smtClean="0">
                <a:solidFill>
                  <a:srgbClr val="0046D2"/>
                </a:solidFill>
              </a:rPr>
              <a:t>"</a:t>
            </a:r>
            <a:r>
              <a:rPr lang="en-GB" sz="1400" dirty="0" err="1" smtClean="0">
                <a:solidFill>
                  <a:srgbClr val="0046D2"/>
                </a:solidFill>
              </a:rPr>
              <a:t>Базы</a:t>
            </a:r>
            <a:r>
              <a:rPr lang="en-GB" sz="1400" dirty="0" smtClean="0">
                <a:solidFill>
                  <a:srgbClr val="0046D2"/>
                </a:solidFill>
              </a:rPr>
              <a:t> </a:t>
            </a:r>
            <a:r>
              <a:rPr lang="en-GB" sz="1400" dirty="0" err="1" smtClean="0">
                <a:solidFill>
                  <a:srgbClr val="0046D2"/>
                </a:solidFill>
              </a:rPr>
              <a:t>данных</a:t>
            </a:r>
            <a:r>
              <a:rPr lang="en-GB" sz="1400" dirty="0" smtClean="0">
                <a:solidFill>
                  <a:srgbClr val="0046D2"/>
                </a:solidFill>
              </a:rPr>
              <a:t> и </a:t>
            </a:r>
            <a:r>
              <a:rPr lang="en-GB" sz="1400" dirty="0" err="1" smtClean="0">
                <a:solidFill>
                  <a:srgbClr val="0046D2"/>
                </a:solidFill>
              </a:rPr>
              <a:t>компьютерная</a:t>
            </a:r>
            <a:r>
              <a:rPr lang="en-GB" sz="1400" dirty="0" smtClean="0">
                <a:solidFill>
                  <a:srgbClr val="0046D2"/>
                </a:solidFill>
              </a:rPr>
              <a:t> </a:t>
            </a:r>
            <a:r>
              <a:rPr lang="en-GB" sz="1400" dirty="0" err="1" smtClean="0">
                <a:solidFill>
                  <a:srgbClr val="0046D2"/>
                </a:solidFill>
              </a:rPr>
              <a:t>графика</a:t>
            </a:r>
            <a:r>
              <a:rPr lang="en-GB" sz="1400" dirty="0" smtClean="0">
                <a:solidFill>
                  <a:srgbClr val="0046D2"/>
                </a:solidFill>
              </a:rPr>
              <a:t> в </a:t>
            </a:r>
            <a:r>
              <a:rPr lang="en-GB" sz="1400" dirty="0" err="1" smtClean="0">
                <a:solidFill>
                  <a:srgbClr val="0046D2"/>
                </a:solidFill>
              </a:rPr>
              <a:t>зоологических</a:t>
            </a:r>
            <a:r>
              <a:rPr lang="en-GB" sz="1400" dirty="0" smtClean="0">
                <a:solidFill>
                  <a:srgbClr val="0046D2"/>
                </a:solidFill>
              </a:rPr>
              <a:t> </a:t>
            </a:r>
            <a:r>
              <a:rPr lang="en-GB" sz="1400" dirty="0" err="1" smtClean="0">
                <a:solidFill>
                  <a:srgbClr val="0046D2"/>
                </a:solidFill>
              </a:rPr>
              <a:t>исследованиях</a:t>
            </a:r>
            <a:r>
              <a:rPr lang="en-GB" sz="1400" dirty="0" smtClean="0">
                <a:solidFill>
                  <a:srgbClr val="0046D2"/>
                </a:solidFill>
              </a:rPr>
              <a:t>" (</a:t>
            </a:r>
            <a:r>
              <a:rPr lang="en-GB" sz="1400" dirty="0" err="1" smtClean="0">
                <a:solidFill>
                  <a:srgbClr val="0046D2"/>
                </a:solidFill>
              </a:rPr>
              <a:t>Сборник</a:t>
            </a:r>
            <a:r>
              <a:rPr lang="en-GB" sz="1400" dirty="0" smtClean="0">
                <a:solidFill>
                  <a:srgbClr val="0046D2"/>
                </a:solidFill>
              </a:rPr>
              <a:t> в 1997 </a:t>
            </a:r>
            <a:r>
              <a:rPr lang="en-GB" sz="1400" dirty="0" err="1" smtClean="0">
                <a:solidFill>
                  <a:srgbClr val="0046D2"/>
                </a:solidFill>
              </a:rPr>
              <a:t>году</a:t>
            </a:r>
            <a:r>
              <a:rPr lang="en-GB" sz="1400" dirty="0" smtClean="0">
                <a:solidFill>
                  <a:srgbClr val="0046D2"/>
                </a:solidFill>
              </a:rPr>
              <a:t>)</a:t>
            </a:r>
            <a:r>
              <a:rPr lang="ru-RU" sz="1400" dirty="0" smtClean="0">
                <a:solidFill>
                  <a:srgbClr val="0046D2"/>
                </a:solidFill>
              </a:rPr>
              <a:t>.</a:t>
            </a:r>
            <a:endParaRPr lang="ru-RU" altLang="ru-RU" sz="1400" dirty="0" smtClean="0">
              <a:solidFill>
                <a:srgbClr val="0046D2"/>
              </a:solidFill>
            </a:endParaRPr>
          </a:p>
          <a:p>
            <a:pPr eaLnBrk="1" hangingPunct="1"/>
            <a:endParaRPr lang="en-US" sz="1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4AFA5CB2-701F-4378-A472-8540F6A2C6D7}" type="slidenum">
              <a:rPr lang="ru-RU" altLang="ru-RU" smtClean="0"/>
              <a:pPr defTabSz="658813"/>
              <a:t>15</a:t>
            </a:fld>
            <a:endParaRPr lang="ru-RU" altLang="ru-RU" smtClean="0"/>
          </a:p>
        </p:txBody>
      </p:sp>
      <p:sp>
        <p:nvSpPr>
          <p:cNvPr id="43010" name="Rectangle 12"/>
          <p:cNvSpPr>
            <a:spLocks noGrp="1" noChangeArrowheads="1"/>
          </p:cNvSpPr>
          <p:nvPr>
            <p:ph type="title"/>
          </p:nvPr>
        </p:nvSpPr>
        <p:spPr>
          <a:xfrm>
            <a:off x="125413" y="107950"/>
            <a:ext cx="5861050" cy="287338"/>
          </a:xfrm>
        </p:spPr>
        <p:txBody>
          <a:bodyPr/>
          <a:lstStyle/>
          <a:p>
            <a:pPr eaLnBrk="1" hangingPunct="1"/>
            <a:r>
              <a:rPr lang="ru-RU" sz="1400" b="1" smtClean="0">
                <a:solidFill>
                  <a:srgbClr val="0070C0"/>
                </a:solidFill>
              </a:rPr>
              <a:t>Роль различных совещаний и конференций в развитии информационных технологий в зоологии и ботанике</a:t>
            </a:r>
            <a:endParaRPr lang="en-US" sz="1400" smtClean="0">
              <a:solidFill>
                <a:srgbClr val="0070C0"/>
              </a:solidFill>
            </a:endParaRPr>
          </a:p>
        </p:txBody>
      </p:sp>
      <p:sp>
        <p:nvSpPr>
          <p:cNvPr id="43011" name="Объект 1"/>
          <p:cNvSpPr>
            <a:spLocks noGrp="1"/>
          </p:cNvSpPr>
          <p:nvPr>
            <p:ph sz="half" idx="1"/>
          </p:nvPr>
        </p:nvSpPr>
        <p:spPr>
          <a:xfrm>
            <a:off x="341313" y="539750"/>
            <a:ext cx="5716587" cy="3640138"/>
          </a:xfrm>
        </p:spPr>
        <p:txBody>
          <a:bodyPr/>
          <a:lstStyle/>
          <a:p>
            <a:pPr eaLnBrk="1" hangingPunct="1"/>
            <a:r>
              <a:rPr lang="en-US" sz="800" dirty="0" smtClean="0">
                <a:solidFill>
                  <a:srgbClr val="0046D2"/>
                </a:solidFill>
              </a:rPr>
              <a:t>		</a:t>
            </a:r>
            <a:r>
              <a:rPr lang="ru-RU" sz="1000" dirty="0" smtClean="0">
                <a:solidFill>
                  <a:srgbClr val="0046D2"/>
                </a:solidFill>
              </a:rPr>
              <a:t>РЕШЕНИЕ</a:t>
            </a:r>
          </a:p>
          <a:p>
            <a:pPr eaLnBrk="1" hangingPunct="1"/>
            <a:r>
              <a:rPr lang="ru-RU" sz="1000" dirty="0" smtClean="0">
                <a:solidFill>
                  <a:srgbClr val="0046D2"/>
                </a:solidFill>
              </a:rPr>
              <a:t>Объединенного компьютерного Совета БИН АН СССР и ЗИН АН СССР по проблеме "Биологическое разнообразие". </a:t>
            </a:r>
            <a:r>
              <a:rPr lang="ru-RU" sz="800" dirty="0" smtClean="0">
                <a:solidFill>
                  <a:srgbClr val="0046D2"/>
                </a:solidFill>
              </a:rPr>
              <a:t>(</a:t>
            </a:r>
            <a:r>
              <a:rPr lang="ru-RU" sz="800" b="1" dirty="0" smtClean="0">
                <a:solidFill>
                  <a:srgbClr val="0046D2"/>
                </a:solidFill>
              </a:rPr>
              <a:t>05.06.1991</a:t>
            </a:r>
            <a:r>
              <a:rPr lang="ru-RU" sz="800" dirty="0" smtClean="0">
                <a:solidFill>
                  <a:srgbClr val="0046D2"/>
                </a:solidFill>
              </a:rPr>
              <a:t>)</a:t>
            </a:r>
            <a:endParaRPr lang="ru-RU" sz="1000" dirty="0" smtClean="0">
              <a:solidFill>
                <a:srgbClr val="0046D2"/>
              </a:solidFill>
            </a:endParaRPr>
          </a:p>
          <a:p>
            <a:pPr eaLnBrk="1" hangingPunct="1"/>
            <a:r>
              <a:rPr lang="ru-RU" sz="1000" dirty="0" smtClean="0">
                <a:solidFill>
                  <a:srgbClr val="0046D2"/>
                </a:solidFill>
              </a:rPr>
              <a:t> </a:t>
            </a:r>
          </a:p>
          <a:p>
            <a:pPr eaLnBrk="1" hangingPunct="1"/>
            <a:r>
              <a:rPr lang="ru-RU" sz="1000" dirty="0" smtClean="0">
                <a:solidFill>
                  <a:srgbClr val="0046D2"/>
                </a:solidFill>
              </a:rPr>
              <a:t>	</a:t>
            </a:r>
            <a:r>
              <a:rPr lang="ru-RU" sz="1000" b="1" dirty="0" smtClean="0">
                <a:solidFill>
                  <a:srgbClr val="0046D2"/>
                </a:solidFill>
              </a:rPr>
              <a:t>Совет считает, что основным методом хранения и анализа информации по биологическому разнообразию являются компьютерные способы её обработки. Достаточно легкий и сравнительно быстрый доступ к информации может быть обеспечен только путем создания банков данных.</a:t>
            </a:r>
          </a:p>
          <a:p>
            <a:pPr eaLnBrk="1" hangingPunct="1"/>
            <a:r>
              <a:rPr lang="ru-RU" sz="1000" b="1" dirty="0" smtClean="0">
                <a:solidFill>
                  <a:srgbClr val="0046D2"/>
                </a:solidFill>
              </a:rPr>
              <a:t>	Совет считает, что структурной основой для создания банков данных по биологическому разнообразию является Система животного и растительного мира.</a:t>
            </a:r>
          </a:p>
          <a:p>
            <a:pPr eaLnBrk="1" hangingPunct="1"/>
            <a:r>
              <a:rPr lang="ru-RU" sz="1000" b="1" dirty="0" smtClean="0">
                <a:solidFill>
                  <a:srgbClr val="0046D2"/>
                </a:solidFill>
              </a:rPr>
              <a:t>	</a:t>
            </a:r>
            <a:r>
              <a:rPr lang="ru-RU" sz="1000" dirty="0" smtClean="0">
                <a:solidFill>
                  <a:srgbClr val="0046D2"/>
                </a:solidFill>
              </a:rPr>
              <a:t>Совет рекомендует при создании компьютерных систем по биологии в базах данных считать основной информационной единицей хранения - "вид"(</a:t>
            </a:r>
            <a:r>
              <a:rPr lang="ru-RU" sz="1000" dirty="0" err="1" smtClean="0">
                <a:solidFill>
                  <a:srgbClr val="0046D2"/>
                </a:solidFill>
              </a:rPr>
              <a:t>species</a:t>
            </a:r>
            <a:r>
              <a:rPr lang="ru-RU" sz="1000" dirty="0" smtClean="0">
                <a:solidFill>
                  <a:srgbClr val="0046D2"/>
                </a:solidFill>
              </a:rPr>
              <a:t>).</a:t>
            </a:r>
          </a:p>
          <a:p>
            <a:pPr eaLnBrk="1" hangingPunct="1"/>
            <a:r>
              <a:rPr lang="ru-RU" sz="1000" dirty="0" smtClean="0">
                <a:solidFill>
                  <a:srgbClr val="0046D2"/>
                </a:solidFill>
              </a:rPr>
              <a:t>	Совет принимает следующую очередность построения компьютерных банков данных:</a:t>
            </a:r>
          </a:p>
          <a:p>
            <a:pPr eaLnBrk="1" hangingPunct="1"/>
            <a:r>
              <a:rPr lang="ru-RU" sz="1000" dirty="0" smtClean="0">
                <a:solidFill>
                  <a:srgbClr val="0046D2"/>
                </a:solidFill>
              </a:rPr>
              <a:t>	 1. Систематические (включая коллекционные) - в качестве основы для создания любых других ориентированных банков, </a:t>
            </a:r>
          </a:p>
          <a:p>
            <a:pPr eaLnBrk="1" hangingPunct="1"/>
            <a:r>
              <a:rPr lang="ru-RU" sz="1000" dirty="0" smtClean="0">
                <a:solidFill>
                  <a:srgbClr val="0046D2"/>
                </a:solidFill>
              </a:rPr>
              <a:t>	 2. Биогеографические (фаунистические) - как информационная основа для создания систем мониторинга,</a:t>
            </a:r>
          </a:p>
          <a:p>
            <a:pPr eaLnBrk="1" hangingPunct="1"/>
            <a:r>
              <a:rPr lang="ru-RU" sz="1000" dirty="0" smtClean="0">
                <a:solidFill>
                  <a:srgbClr val="0046D2"/>
                </a:solidFill>
              </a:rPr>
              <a:t>	 3. Эколого-ценотические - выступающие в качестве мониторинговых систем.</a:t>
            </a:r>
          </a:p>
          <a:p>
            <a:pPr eaLnBrk="1" hangingPunct="1"/>
            <a:r>
              <a:rPr lang="ru-RU" sz="1000" dirty="0" smtClean="0">
                <a:solidFill>
                  <a:srgbClr val="0046D2"/>
                </a:solidFill>
              </a:rPr>
              <a:t>  При реализации этого плана Совет считает целесообразным разработку информационно-поисковых и экспертных систем, в особенности по группам, имеющим важное практическое значение.</a:t>
            </a:r>
            <a:endParaRPr lang="en-US" sz="1000" dirty="0" smtClean="0">
              <a:solidFill>
                <a:srgbClr val="0046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8AE8235E-D2D8-4986-9DF0-42295F7F2E60}" type="slidenum">
              <a:rPr lang="ru-RU" altLang="ru-RU" smtClean="0"/>
              <a:pPr defTabSz="658813"/>
              <a:t>16</a:t>
            </a:fld>
            <a:endParaRPr lang="ru-RU" altLang="ru-RU" smtClean="0"/>
          </a:p>
        </p:txBody>
      </p:sp>
      <p:sp>
        <p:nvSpPr>
          <p:cNvPr id="44034" name="Объект 1"/>
          <p:cNvSpPr>
            <a:spLocks noGrp="1"/>
          </p:cNvSpPr>
          <p:nvPr>
            <p:ph sz="half" idx="1"/>
          </p:nvPr>
        </p:nvSpPr>
        <p:spPr>
          <a:xfrm>
            <a:off x="341313" y="107950"/>
            <a:ext cx="5716587" cy="4176713"/>
          </a:xfrm>
        </p:spPr>
        <p:txBody>
          <a:bodyPr/>
          <a:lstStyle/>
          <a:p>
            <a:pPr eaLnBrk="1" hangingPunct="1"/>
            <a:r>
              <a:rPr lang="en-US" sz="800" dirty="0" smtClean="0">
                <a:solidFill>
                  <a:srgbClr val="0046D2"/>
                </a:solidFill>
              </a:rPr>
              <a:t>		</a:t>
            </a:r>
            <a:r>
              <a:rPr lang="ru-RU" sz="800" dirty="0" smtClean="0">
                <a:solidFill>
                  <a:srgbClr val="0046D2"/>
                </a:solidFill>
              </a:rPr>
              <a:t>РЕШЕНИЕ</a:t>
            </a:r>
          </a:p>
          <a:p>
            <a:pPr eaLnBrk="1" hangingPunct="1"/>
            <a:r>
              <a:rPr lang="ru-RU" sz="800" dirty="0" smtClean="0">
                <a:solidFill>
                  <a:srgbClr val="0046D2"/>
                </a:solidFill>
              </a:rPr>
              <a:t>Объединенного компьютерного Совета БИН АН СССР и ЗИН АН СССР по проблеме "Биологическое разнообразие".  (</a:t>
            </a:r>
            <a:r>
              <a:rPr lang="ru-RU" sz="800" b="1" dirty="0" smtClean="0">
                <a:solidFill>
                  <a:srgbClr val="0046D2"/>
                </a:solidFill>
              </a:rPr>
              <a:t>05.06.1991</a:t>
            </a:r>
            <a:r>
              <a:rPr lang="ru-RU" sz="800" dirty="0" smtClean="0">
                <a:solidFill>
                  <a:srgbClr val="0046D2"/>
                </a:solidFill>
              </a:rPr>
              <a:t>)</a:t>
            </a:r>
            <a:endParaRPr lang="en-US" sz="800" dirty="0" smtClean="0">
              <a:solidFill>
                <a:srgbClr val="0046D2"/>
              </a:solidFill>
            </a:endParaRPr>
          </a:p>
          <a:p>
            <a:pPr eaLnBrk="1" hangingPunct="1"/>
            <a:r>
              <a:rPr lang="ru-RU" sz="900" b="1" dirty="0" smtClean="0">
                <a:solidFill>
                  <a:srgbClr val="0046D2"/>
                </a:solidFill>
              </a:rPr>
              <a:t> Исходя из вышеизложенного Совет считает:</a:t>
            </a:r>
          </a:p>
          <a:p>
            <a:pPr eaLnBrk="1" hangingPunct="1"/>
            <a:r>
              <a:rPr lang="en-US" sz="900" dirty="0" smtClean="0">
                <a:solidFill>
                  <a:srgbClr val="0046D2"/>
                </a:solidFill>
              </a:rPr>
              <a:t>                                     </a:t>
            </a:r>
            <a:r>
              <a:rPr lang="ru-RU" sz="900" dirty="0" smtClean="0">
                <a:solidFill>
                  <a:srgbClr val="0046D2"/>
                </a:solidFill>
              </a:rPr>
              <a:t> I. В области научно-организационной:</a:t>
            </a:r>
          </a:p>
          <a:p>
            <a:pPr eaLnBrk="1" hangingPunct="1"/>
            <a:r>
              <a:rPr lang="ru-RU" sz="900" dirty="0" smtClean="0">
                <a:solidFill>
                  <a:srgbClr val="0046D2"/>
                </a:solidFill>
              </a:rPr>
              <a:t>	А. Создать Координационный совет по компьютеризации биологии при ООБ АН СССР с участием Советов "Животный мир..." , "Растительность..." и "Экология...". Совету по компьютеризации поручить разработку программы по компьютеризации институтов ООБ АН СССР.</a:t>
            </a:r>
          </a:p>
          <a:p>
            <a:pPr eaLnBrk="1" hangingPunct="1"/>
            <a:r>
              <a:rPr lang="ru-RU" sz="900" dirty="0" smtClean="0">
                <a:solidFill>
                  <a:srgbClr val="0046D2"/>
                </a:solidFill>
              </a:rPr>
              <a:t>	Б. Добиваться настоящего финансирования работ по внедрению компьютерных технологий в работу по биологическому разнообразию.</a:t>
            </a:r>
          </a:p>
          <a:p>
            <a:pPr eaLnBrk="1" hangingPunct="1"/>
            <a:r>
              <a:rPr lang="ru-RU" sz="900" dirty="0" smtClean="0">
                <a:solidFill>
                  <a:srgbClr val="0046D2"/>
                </a:solidFill>
              </a:rPr>
              <a:t>	В. Совет считает необходимым вкладывание средств в разработку специализированного программного обеспечения на основе промышленных СУБД и ввод информации.</a:t>
            </a:r>
          </a:p>
          <a:p>
            <a:pPr eaLnBrk="1" hangingPunct="1"/>
            <a:r>
              <a:rPr lang="ru-RU" sz="900" dirty="0" smtClean="0">
                <a:solidFill>
                  <a:srgbClr val="0046D2"/>
                </a:solidFill>
              </a:rPr>
              <a:t>	Г. </a:t>
            </a:r>
            <a:r>
              <a:rPr lang="ru-RU" sz="900" b="1" dirty="0" smtClean="0">
                <a:solidFill>
                  <a:srgbClr val="0046D2"/>
                </a:solidFill>
              </a:rPr>
              <a:t>Рассматривать создание банков данных и информационно-поисковых систем наряду с составлением сводок и монографий приоритетными задачами институтов. ООБ принять меры к повышению престижности подобного рода разработок.</a:t>
            </a:r>
          </a:p>
          <a:p>
            <a:pPr eaLnBrk="1" hangingPunct="1"/>
            <a:r>
              <a:rPr lang="ru-RU" sz="900" dirty="0" smtClean="0">
                <a:solidFill>
                  <a:srgbClr val="0046D2"/>
                </a:solidFill>
              </a:rPr>
              <a:t>	Д. Совет считает целесообразным в ЗИНе и </a:t>
            </a:r>
            <a:r>
              <a:rPr lang="ru-RU" sz="900" dirty="0" err="1" smtClean="0">
                <a:solidFill>
                  <a:srgbClr val="0046D2"/>
                </a:solidFill>
              </a:rPr>
              <a:t>БИНе</a:t>
            </a:r>
            <a:endParaRPr lang="ru-RU" sz="900" dirty="0" smtClean="0">
              <a:solidFill>
                <a:srgbClr val="0046D2"/>
              </a:solidFill>
            </a:endParaRPr>
          </a:p>
          <a:p>
            <a:pPr eaLnBrk="1" hangingPunct="1"/>
            <a:r>
              <a:rPr lang="ru-RU" sz="900" dirty="0" smtClean="0">
                <a:solidFill>
                  <a:srgbClr val="0046D2"/>
                </a:solidFill>
              </a:rPr>
              <a:t>организовывать ежегодные конкурсы оригинальных программных</a:t>
            </a:r>
          </a:p>
          <a:p>
            <a:pPr eaLnBrk="1" hangingPunct="1"/>
            <a:r>
              <a:rPr lang="ru-RU" sz="900" dirty="0" smtClean="0">
                <a:solidFill>
                  <a:srgbClr val="0046D2"/>
                </a:solidFill>
              </a:rPr>
              <a:t>продуктов по проблемам биоразнообразия.</a:t>
            </a:r>
          </a:p>
          <a:p>
            <a:pPr eaLnBrk="1" hangingPunct="1"/>
            <a:r>
              <a:rPr lang="ru-RU" sz="900" dirty="0" smtClean="0">
                <a:solidFill>
                  <a:srgbClr val="0046D2"/>
                </a:solidFill>
              </a:rPr>
              <a:t> </a:t>
            </a:r>
            <a:r>
              <a:rPr lang="en-US" sz="900" dirty="0" smtClean="0">
                <a:solidFill>
                  <a:srgbClr val="0046D2"/>
                </a:solidFill>
              </a:rPr>
              <a:t>		</a:t>
            </a:r>
            <a:r>
              <a:rPr lang="ru-RU" sz="900" dirty="0" smtClean="0">
                <a:solidFill>
                  <a:srgbClr val="0046D2"/>
                </a:solidFill>
              </a:rPr>
              <a:t> II. В области материально-технической:</a:t>
            </a:r>
          </a:p>
          <a:p>
            <a:pPr eaLnBrk="1" hangingPunct="1"/>
            <a:r>
              <a:rPr lang="ru-RU" sz="900" dirty="0" smtClean="0">
                <a:solidFill>
                  <a:srgbClr val="0046D2"/>
                </a:solidFill>
              </a:rPr>
              <a:t>	А. Совет считает необходимым оснащение институтов персональными компьютерами из расчёта 1 ПК на 3-4-х научных сотрудников.</a:t>
            </a:r>
          </a:p>
          <a:p>
            <a:pPr eaLnBrk="1" hangingPunct="1"/>
            <a:r>
              <a:rPr lang="ru-RU" sz="900" dirty="0" smtClean="0">
                <a:solidFill>
                  <a:srgbClr val="0046D2"/>
                </a:solidFill>
              </a:rPr>
              <a:t>	Б. Следует оснащать институты локальными вычислительными сетями с мощным центральным процессором для хранения и обработки огромных объемов биологической информации.</a:t>
            </a:r>
          </a:p>
          <a:p>
            <a:pPr eaLnBrk="1" hangingPunct="1"/>
            <a:r>
              <a:rPr lang="ru-RU" sz="900" dirty="0" smtClean="0">
                <a:solidFill>
                  <a:srgbClr val="0046D2"/>
                </a:solidFill>
              </a:rPr>
              <a:t>	В. Необходимо добиваться выхода институтов на международные сети не только с целью приобретения информации, но и с перспективой включения баз биологической информации, созданных в институтах, в международные банки данных.</a:t>
            </a:r>
          </a:p>
          <a:p>
            <a:pPr eaLnBrk="1" hangingPunct="1"/>
            <a:endParaRPr lang="en-US" sz="800" dirty="0" smtClean="0">
              <a:solidFill>
                <a:srgbClr val="0046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4A180662-CFAE-4F07-B2EB-31B1658590D8}" type="slidenum">
              <a:rPr lang="ru-RU" altLang="ru-RU" smtClean="0"/>
              <a:pPr defTabSz="658813"/>
              <a:t>17</a:t>
            </a:fld>
            <a:endParaRPr lang="ru-RU" altLang="ru-RU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611188"/>
            <a:ext cx="5616575" cy="396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53975" y="36513"/>
            <a:ext cx="6121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chemeClr val="accent2"/>
                </a:solidFill>
              </a:rPr>
              <a:t>Совещания по биологическим (зоологическим и ботаническим) базам данных и ИПС в СССР и России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79388"/>
            <a:ext cx="5672138" cy="4175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chemeClr val="accent2"/>
                </a:solidFill>
                <a:latin typeface="Times New Roman" pitchFamily="18" charset="0"/>
              </a:rPr>
              <a:t>За более чем 20-летний период компьютеризации и интернетизации биологических институтов, кроме увеличения числа докладов и презентаций на совещаниях произошел качественный скачок в обсуждении проблем, связанных с зоологическими и ботаническими БД.</a:t>
            </a:r>
            <a:endParaRPr lang="en-US" altLang="ru-RU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chemeClr val="accent2"/>
                </a:solidFill>
                <a:latin typeface="Times New Roman" pitchFamily="18" charset="0"/>
              </a:rPr>
              <a:t> От рассказов о таксономических списках, отдельных базах данных и несовершенных информационных системах наше научное сообщество перешло к обсуждению стандартов по созданию </a:t>
            </a:r>
            <a:r>
              <a:rPr lang="ru-RU" altLang="ru-RU" b="1" smtClean="0">
                <a:solidFill>
                  <a:schemeClr val="accent2"/>
                </a:solidFill>
                <a:latin typeface="Times New Roman" pitchFamily="18" charset="0"/>
              </a:rPr>
              <a:t>Интернет-систем</a:t>
            </a:r>
            <a:r>
              <a:rPr lang="ru-RU" altLang="ru-RU" b="1" smtClean="0">
                <a:solidFill>
                  <a:schemeClr val="accent2"/>
                </a:solidFill>
              </a:rPr>
              <a:t>,</a:t>
            </a:r>
            <a:r>
              <a:rPr lang="ru-RU" altLang="ru-RU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altLang="ru-RU" smtClean="0">
                <a:solidFill>
                  <a:schemeClr val="accent2"/>
                </a:solidFill>
                <a:latin typeface="Times New Roman" pitchFamily="18" charset="0"/>
              </a:rPr>
              <a:t>объединяющих разрозненные БД. </a:t>
            </a:r>
          </a:p>
        </p:txBody>
      </p:sp>
      <p:sp>
        <p:nvSpPr>
          <p:cNvPr id="46082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37631452-DDE4-4288-B770-CCC7EC7505F4}" type="slidenum">
              <a:rPr lang="ru-RU" altLang="ru-RU" smtClean="0"/>
              <a:pPr defTabSz="658813"/>
              <a:t>18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325438"/>
            <a:ext cx="5672138" cy="3854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chemeClr val="accent2"/>
                </a:solidFill>
                <a:latin typeface="Times New Roman" pitchFamily="18" charset="0"/>
              </a:rPr>
              <a:t>В конечном счете, вся эта эволюция специалистов, компьютеров и программ привела к появлению достаточно развитых информационных систем по биоразнообразию, таких как Заповедники России (</a:t>
            </a:r>
            <a:r>
              <a:rPr lang="ru-RU" altLang="ru-RU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hlinkClick r:id="rId2"/>
              </a:rPr>
              <a:t>http://www.sevin.ru/natreserves/</a:t>
            </a:r>
            <a:r>
              <a:rPr lang="ru-RU" altLang="ru-RU" dirty="0">
                <a:solidFill>
                  <a:schemeClr val="accent2"/>
                </a:solidFill>
                <a:latin typeface="Times New Roman" pitchFamily="18" charset="0"/>
              </a:rPr>
              <a:t>), Биоразнообразие России (</a:t>
            </a:r>
            <a:r>
              <a:rPr lang="ru-RU" altLang="ru-RU" dirty="0">
                <a:solidFill>
                  <a:schemeClr val="accent2"/>
                </a:solidFill>
                <a:latin typeface="Times New Roman" pitchFamily="18" charset="0"/>
                <a:hlinkClick r:id="rId3"/>
              </a:rPr>
              <a:t>http://www.zin.ru/BioDiv/Index.html</a:t>
            </a:r>
            <a:r>
              <a:rPr lang="ru-RU" altLang="ru-RU" dirty="0">
                <a:solidFill>
                  <a:schemeClr val="accent2"/>
                </a:solidFill>
                <a:latin typeface="Times New Roman" pitchFamily="18" charset="0"/>
              </a:rPr>
              <a:t>), </a:t>
            </a:r>
            <a:r>
              <a:rPr lang="en-US" altLang="ru-RU" dirty="0">
                <a:solidFill>
                  <a:schemeClr val="accent2"/>
                </a:solidFill>
                <a:latin typeface="Times New Roman" pitchFamily="18" charset="0"/>
              </a:rPr>
              <a:t>Fauna </a:t>
            </a:r>
            <a:r>
              <a:rPr lang="en-US" altLang="ru-RU" dirty="0" err="1">
                <a:solidFill>
                  <a:schemeClr val="accent2"/>
                </a:solidFill>
                <a:latin typeface="Times New Roman" pitchFamily="18" charset="0"/>
              </a:rPr>
              <a:t>Europea</a:t>
            </a:r>
            <a:r>
              <a:rPr lang="ru-RU" altLang="ru-RU" dirty="0">
                <a:solidFill>
                  <a:schemeClr val="accent2"/>
                </a:solidFill>
                <a:latin typeface="Times New Roman" pitchFamily="18" charset="0"/>
              </a:rPr>
              <a:t> (http://www.faunaeur.org/), </a:t>
            </a:r>
            <a:r>
              <a:rPr lang="en-US" altLang="ru-RU" dirty="0" err="1">
                <a:solidFill>
                  <a:schemeClr val="accent2"/>
                </a:solidFill>
                <a:latin typeface="Times New Roman" pitchFamily="18" charset="0"/>
              </a:rPr>
              <a:t>ZooBank</a:t>
            </a:r>
            <a:r>
              <a:rPr lang="ru-RU" altLang="ru-RU" dirty="0">
                <a:solidFill>
                  <a:schemeClr val="accent2"/>
                </a:solidFill>
                <a:latin typeface="Times New Roman" pitchFamily="18" charset="0"/>
              </a:rPr>
              <a:t> (http://www.zoobank.org), </a:t>
            </a:r>
            <a:r>
              <a:rPr lang="en-US" altLang="ru-RU" dirty="0">
                <a:solidFill>
                  <a:schemeClr val="accent2"/>
                </a:solidFill>
                <a:latin typeface="Times New Roman" pitchFamily="18" charset="0"/>
              </a:rPr>
              <a:t>Species</a:t>
            </a:r>
            <a:r>
              <a:rPr lang="ru-RU" altLang="ru-RU" dirty="0">
                <a:solidFill>
                  <a:schemeClr val="accent2"/>
                </a:solidFill>
                <a:latin typeface="Times New Roman" pitchFamily="18" charset="0"/>
              </a:rPr>
              <a:t>2000 (http://www.sp2000.org/) и многие др.</a:t>
            </a:r>
          </a:p>
        </p:txBody>
      </p:sp>
      <p:sp>
        <p:nvSpPr>
          <p:cNvPr id="4710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49CD5F9D-0EBE-4C25-8634-1F86C128F60B}" type="slidenum">
              <a:rPr lang="ru-RU" altLang="ru-RU" smtClean="0"/>
              <a:pPr defTabSz="658813"/>
              <a:t>19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73038" y="187325"/>
            <a:ext cx="5954712" cy="779463"/>
          </a:xfrm>
        </p:spPr>
        <p:txBody>
          <a:bodyPr/>
          <a:lstStyle/>
          <a:p>
            <a:pPr eaLnBrk="1" hangingPunct="1"/>
            <a:r>
              <a:rPr lang="ru-RU" altLang="ru-RU" sz="1600" b="1" smtClean="0">
                <a:solidFill>
                  <a:srgbClr val="005A9E"/>
                </a:solidFill>
              </a:rPr>
              <a:t>Посвящается О.А. Скарлато (1920-1994), А.А. Умнову (1941-1998), М.В. Зайцеву (1954-2005), С.Д.</a:t>
            </a:r>
            <a:r>
              <a:rPr lang="en-US" altLang="ru-RU" sz="1600" b="1" smtClean="0">
                <a:solidFill>
                  <a:srgbClr val="005A9E"/>
                </a:solidFill>
              </a:rPr>
              <a:t> </a:t>
            </a:r>
            <a:r>
              <a:rPr lang="ru-RU" altLang="ru-RU" sz="1600" b="1" smtClean="0">
                <a:solidFill>
                  <a:srgbClr val="005A9E"/>
                </a:solidFill>
              </a:rPr>
              <a:t>Степаньянц (1934-2015) и А.А. Голикову (1959-2017).</a:t>
            </a:r>
            <a:r>
              <a:rPr lang="ru-RU" altLang="ru-RU" sz="1600" smtClean="0">
                <a:solidFill>
                  <a:srgbClr val="005A9E"/>
                </a:solidFill>
              </a:rPr>
              <a:t> </a:t>
            </a:r>
          </a:p>
        </p:txBody>
      </p:sp>
      <p:pic>
        <p:nvPicPr>
          <p:cNvPr id="30722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2400" y="944563"/>
            <a:ext cx="1541463" cy="2211387"/>
          </a:xfrm>
        </p:spPr>
      </p:pic>
      <p:pic>
        <p:nvPicPr>
          <p:cNvPr id="3072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3" y="2124075"/>
            <a:ext cx="14287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7575" y="2051050"/>
            <a:ext cx="15335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3900" y="925513"/>
            <a:ext cx="14636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4300" y="2684463"/>
            <a:ext cx="11906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E8537C98-5FBB-4965-A77C-B53298F11283}" type="slidenum">
              <a:rPr lang="ru-RU" altLang="ru-RU" smtClean="0"/>
              <a:pPr defTabSz="658813"/>
              <a:t>2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77800"/>
            <a:ext cx="5672138" cy="4275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600" b="1" smtClean="0">
                <a:solidFill>
                  <a:schemeClr val="accent2"/>
                </a:solidFill>
              </a:rPr>
              <a:t>1992 – создание РФФИ</a:t>
            </a:r>
          </a:p>
          <a:p>
            <a:pPr eaLnBrk="1" hangingPunct="1">
              <a:lnSpc>
                <a:spcPct val="90000"/>
              </a:lnSpc>
            </a:pPr>
            <a:endParaRPr lang="ru-RU" altLang="ru-RU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solidFill>
                  <a:schemeClr val="accent2"/>
                </a:solidFill>
              </a:rPr>
              <a:t>1993 г. </a:t>
            </a:r>
            <a:r>
              <a:rPr lang="en-US" altLang="ru-RU" b="1" smtClean="0">
                <a:solidFill>
                  <a:schemeClr val="accent2"/>
                </a:solidFill>
              </a:rPr>
              <a:t> - “</a:t>
            </a:r>
            <a:r>
              <a:rPr lang="ru-RU" altLang="ru-RU" sz="2000" b="1" smtClean="0">
                <a:solidFill>
                  <a:schemeClr val="accent2"/>
                </a:solidFill>
              </a:rPr>
              <a:t>Система компьютерной интегрированной обработки данных по биоразнообразию животных (ЗООИHТ)</a:t>
            </a:r>
            <a:r>
              <a:rPr lang="en-US" altLang="ru-RU" sz="2000" b="1" smtClean="0">
                <a:solidFill>
                  <a:schemeClr val="accent2"/>
                </a:solidFill>
              </a:rPr>
              <a:t>”</a:t>
            </a:r>
            <a:r>
              <a:rPr lang="ru-RU" altLang="ru-RU" sz="2000" b="1" smtClean="0">
                <a:solidFill>
                  <a:schemeClr val="accent2"/>
                </a:solidFill>
              </a:rPr>
              <a:t> </a:t>
            </a:r>
            <a:r>
              <a:rPr lang="ru-RU" altLang="ru-RU" sz="2000" smtClean="0">
                <a:solidFill>
                  <a:schemeClr val="accent2"/>
                </a:solidFill>
              </a:rPr>
              <a:t>Грант </a:t>
            </a:r>
            <a:r>
              <a:rPr lang="ru-RU" altLang="ru-RU" sz="2000" b="1" smtClean="0">
                <a:solidFill>
                  <a:schemeClr val="accent2"/>
                </a:solidFill>
              </a:rPr>
              <a:t>РФФИ</a:t>
            </a:r>
            <a:r>
              <a:rPr lang="ru-RU" altLang="ru-RU" sz="2000" smtClean="0">
                <a:solidFill>
                  <a:schemeClr val="accent2"/>
                </a:solidFill>
              </a:rPr>
              <a:t> 93-04-21216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accent2"/>
                </a:solidFill>
              </a:rPr>
              <a:t>Орест Александрович Скарлато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>
                <a:solidFill>
                  <a:schemeClr val="accent2"/>
                </a:solidFill>
              </a:rPr>
              <a:t> </a:t>
            </a:r>
            <a:r>
              <a:rPr lang="ru-RU" altLang="ru-RU" sz="1800" smtClean="0">
                <a:solidFill>
                  <a:schemeClr val="accent2"/>
                </a:solidFill>
              </a:rPr>
              <a:t>(21 августа 1920 - 13 октября 1994).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accent2"/>
                </a:solidFill>
              </a:rPr>
              <a:t>Михаил Борисович Дианов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accent2"/>
                </a:solidFill>
              </a:rPr>
              <a:t>Андрей Львович Лобанов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accent2"/>
                </a:solidFill>
              </a:rPr>
              <a:t>Игорь Сергеевич Смирнов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accent2"/>
                </a:solidFill>
              </a:rPr>
              <a:t>Евгений Павлович Соколов</a:t>
            </a:r>
          </a:p>
        </p:txBody>
      </p:sp>
      <p:sp>
        <p:nvSpPr>
          <p:cNvPr id="4813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06DE30E2-4093-4613-8049-9F0480B8D1B9}" type="slidenum">
              <a:rPr lang="ru-RU" altLang="ru-RU" smtClean="0"/>
              <a:pPr defTabSz="658813"/>
              <a:t>20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  <a:hlinkClick r:id="rId2"/>
              </a:rPr>
              <a:t>ЗООИНТ - </a:t>
            </a:r>
            <a:r>
              <a:rPr lang="ru-RU" sz="1400" b="1" dirty="0" err="1">
                <a:solidFill>
                  <a:schemeClr val="accent1">
                    <a:lumMod val="25000"/>
                  </a:schemeClr>
                </a:solidFill>
                <a:hlinkClick r:id="rId2"/>
              </a:rPr>
              <a:t>ЗООлогическая</a:t>
            </a: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  <a:hlinkClick r:id="rId2"/>
              </a:rPr>
              <a:t> </a:t>
            </a:r>
            <a:r>
              <a:rPr lang="ru-RU" sz="1400" b="1" dirty="0" err="1">
                <a:solidFill>
                  <a:schemeClr val="accent1">
                    <a:lumMod val="25000"/>
                  </a:schemeClr>
                </a:solidFill>
                <a:hlinkClick r:id="rId2"/>
              </a:rPr>
              <a:t>ИНТегрированная</a:t>
            </a: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  <a:hlinkClick r:id="rId2"/>
              </a:rPr>
              <a:t> информационно-поисковая </a:t>
            </a:r>
            <a:r>
              <a:rPr lang="ru-RU" sz="1400" b="1" dirty="0" smtClean="0">
                <a:solidFill>
                  <a:schemeClr val="accent1">
                    <a:lumMod val="25000"/>
                  </a:schemeClr>
                </a:solidFill>
                <a:hlinkClick r:id="rId2"/>
              </a:rPr>
              <a:t>система</a:t>
            </a:r>
            <a:r>
              <a:rPr lang="ru-RU" sz="1400" b="1" dirty="0" smtClean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ru-RU" sz="1400" b="1" dirty="0" smtClean="0">
                <a:solidFill>
                  <a:schemeClr val="bg1"/>
                </a:solidFill>
              </a:rPr>
              <a:t>(1993-2005 гг.)</a:t>
            </a:r>
            <a:r>
              <a:rPr lang="ru-RU" sz="1400" b="1" dirty="0" smtClean="0">
                <a:solidFill>
                  <a:schemeClr val="accent1">
                    <a:lumMod val="25000"/>
                  </a:schemeClr>
                </a:solidFill>
              </a:rPr>
              <a:t>1</a:t>
            </a: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altLang="ru-RU" sz="1400" dirty="0">
                <a:solidFill>
                  <a:schemeClr val="bg1"/>
                </a:solidFill>
              </a:rPr>
              <a:t>http://www.zin.ru/projects/zooint_r/index.html</a:t>
            </a:r>
            <a:endParaRPr lang="ru-RU" altLang="ru-RU" sz="1400" dirty="0">
              <a:solidFill>
                <a:schemeClr val="bg1"/>
              </a:solidFill>
            </a:endParaRPr>
          </a:p>
        </p:txBody>
      </p:sp>
      <p:pic>
        <p:nvPicPr>
          <p:cNvPr id="49154" name="Picture 4" descr="ZOOINT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092200"/>
            <a:ext cx="4157662" cy="3087688"/>
          </a:xfrm>
        </p:spPr>
      </p:pic>
      <p:sp>
        <p:nvSpPr>
          <p:cNvPr id="4915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884FCBD2-EB26-48CA-B3C1-FB7888A7D438}" type="slidenum">
              <a:rPr lang="ru-RU" altLang="ru-RU" smtClean="0"/>
              <a:pPr defTabSz="658813"/>
              <a:t>21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28588"/>
            <a:ext cx="6127750" cy="781050"/>
          </a:xfrm>
        </p:spPr>
        <p:txBody>
          <a:bodyPr/>
          <a:lstStyle/>
          <a:p>
            <a:pPr algn="l" eaLnBrk="1" hangingPunct="1"/>
            <a:r>
              <a:rPr lang="ru-RU" altLang="ru-RU" sz="1400" b="1" smtClean="0">
                <a:solidFill>
                  <a:schemeClr val="accent2"/>
                </a:solidFill>
              </a:rPr>
              <a:t>Проект-долгожитель "ZOOINT", который использовал как таксономическую основу - стандарт ZOOCOD и служил образцом для других проектов и источником информации о стандарте.</a:t>
            </a:r>
          </a:p>
        </p:txBody>
      </p:sp>
      <p:pic>
        <p:nvPicPr>
          <p:cNvPr id="50178" name="Picture 4" descr="0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2263" y="915988"/>
            <a:ext cx="5408612" cy="3684587"/>
          </a:xfrm>
        </p:spPr>
      </p:pic>
      <p:sp>
        <p:nvSpPr>
          <p:cNvPr id="5017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729DBD1E-2BDB-4436-84B0-488BE38BCAD7}" type="slidenum">
              <a:rPr lang="ru-RU" altLang="ru-RU" smtClean="0"/>
              <a:pPr defTabSz="658813"/>
              <a:t>22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54050" y="35719"/>
            <a:ext cx="6192688" cy="931069"/>
          </a:xfrm>
        </p:spPr>
        <p:txBody>
          <a:bodyPr/>
          <a:lstStyle/>
          <a:p>
            <a:pPr eaLnBrk="1" hangingPunct="1"/>
            <a:r>
              <a:rPr lang="ru-RU" altLang="ru-RU" sz="1450" b="1" dirty="0" smtClean="0">
                <a:solidFill>
                  <a:schemeClr val="accent2"/>
                </a:solidFill>
              </a:rPr>
              <a:t>Стандарт ZOOCOD - концепция отражения зоологических иерархических классификаций в плоских таблицах реляционных баз данных</a:t>
            </a:r>
            <a:r>
              <a:rPr lang="en-US" altLang="ru-RU" sz="1450" b="1" dirty="0" smtClean="0">
                <a:solidFill>
                  <a:schemeClr val="accent2"/>
                </a:solidFill>
              </a:rPr>
              <a:t> (</a:t>
            </a:r>
            <a:r>
              <a:rPr lang="ru-RU" altLang="ru-RU" sz="1450" b="1" dirty="0" smtClean="0">
                <a:solidFill>
                  <a:schemeClr val="accent2"/>
                </a:solidFill>
              </a:rPr>
              <a:t>Лобанов, 1986; Лобанов, Зайцев, 1991)</a:t>
            </a:r>
            <a:endParaRPr lang="ru-RU" altLang="ru-RU" sz="1450" dirty="0" smtClean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9925" y="1092200"/>
            <a:ext cx="4429125" cy="3509963"/>
          </a:xfrm>
        </p:spPr>
      </p:pic>
      <p:sp>
        <p:nvSpPr>
          <p:cNvPr id="5120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5113B7A4-CBF8-486B-8971-B24CDA4A1955}" type="slidenum">
              <a:rPr lang="ru-RU" altLang="ru-RU" smtClean="0"/>
              <a:pPr defTabSz="658813"/>
              <a:t>23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1"/>
            <a:ext cx="5672138" cy="966788"/>
          </a:xfrm>
        </p:spPr>
        <p:txBody>
          <a:bodyPr/>
          <a:lstStyle/>
          <a:p>
            <a:r>
              <a:rPr lang="ru-RU" altLang="ru-RU" sz="1600" b="1" dirty="0">
                <a:solidFill>
                  <a:schemeClr val="accent2"/>
                </a:solidFill>
              </a:rPr>
              <a:t>Стандарт ZOOCOD - концепция отражения зоологических иерархических классификаций в плоских таблицах реляционных баз данных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899815"/>
            <a:ext cx="5672138" cy="3280073"/>
          </a:xfrm>
        </p:spPr>
        <p:txBody>
          <a:bodyPr/>
          <a:lstStyle/>
          <a:p>
            <a:r>
              <a:rPr lang="ru-RU" sz="1400" b="1" dirty="0">
                <a:solidFill>
                  <a:srgbClr val="002060"/>
                </a:solidFill>
              </a:rPr>
              <a:t>На базе стандарта ЗООКОД в 2007 году началась разработка единой централизованной базы данных института по зоологической классификации. </a:t>
            </a:r>
            <a:r>
              <a:rPr lang="ru-RU" sz="1400" dirty="0">
                <a:solidFill>
                  <a:srgbClr val="002060"/>
                </a:solidFill>
              </a:rPr>
              <a:t>Единый таксономический классификатор, выполненный в среде MS SQL </a:t>
            </a:r>
            <a:r>
              <a:rPr lang="ru-RU" sz="1400" dirty="0" err="1">
                <a:solidFill>
                  <a:srgbClr val="002060"/>
                </a:solidFill>
              </a:rPr>
              <a:t>Server</a:t>
            </a:r>
            <a:r>
              <a:rPr lang="ru-RU" sz="1400" dirty="0">
                <a:solidFill>
                  <a:srgbClr val="002060"/>
                </a:solidFill>
              </a:rPr>
              <a:t> 2005, позволяет консолидировать всю имеющуюся у сотрудников института информацию по систематике групп животных. Единый таксономический классификатор является </a:t>
            </a:r>
            <a:r>
              <a:rPr lang="ru-RU" sz="1400" dirty="0" err="1">
                <a:solidFill>
                  <a:srgbClr val="002060"/>
                </a:solidFill>
              </a:rPr>
              <a:t>интранет</a:t>
            </a:r>
            <a:r>
              <a:rPr lang="ru-RU" sz="1400" dirty="0">
                <a:solidFill>
                  <a:srgbClr val="002060"/>
                </a:solidFill>
              </a:rPr>
              <a:t>-решением корпоративного уровня, имеет </a:t>
            </a:r>
            <a:r>
              <a:rPr lang="ru-RU" sz="1400" dirty="0" err="1">
                <a:solidFill>
                  <a:srgbClr val="002060"/>
                </a:solidFill>
              </a:rPr>
              <a:t>многоуровенную</a:t>
            </a:r>
            <a:r>
              <a:rPr lang="ru-RU" sz="1400" dirty="0">
                <a:solidFill>
                  <a:srgbClr val="002060"/>
                </a:solidFill>
              </a:rPr>
              <a:t> систему разграничения доступа и автоматическое резервирование всех данных. </a:t>
            </a:r>
            <a:r>
              <a:rPr lang="ru-RU" sz="1400" b="1" dirty="0">
                <a:solidFill>
                  <a:srgbClr val="002060"/>
                </a:solidFill>
              </a:rPr>
              <a:t>Классификатор содержит более 146597 записей о таксонах 40 таксономических рангов, из которых более 32 924 синонима. </a:t>
            </a:r>
            <a:r>
              <a:rPr lang="ru-RU" sz="1400" dirty="0">
                <a:solidFill>
                  <a:srgbClr val="002060"/>
                </a:solidFill>
              </a:rPr>
              <a:t>Сам классификатор, оценки количества видов по группам, изображения и карты ареалов для некоторых таксономических групп доступны в публичном доступе на веб-портале института. Классификатор является основой нескольких научных проектов института.</a:t>
            </a: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67D04-72C0-4074-977A-E980371B98FE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79375"/>
            <a:ext cx="6176962" cy="923925"/>
          </a:xfrm>
        </p:spPr>
        <p:txBody>
          <a:bodyPr/>
          <a:lstStyle/>
          <a:p>
            <a:pPr algn="l" eaLnBrk="1" hangingPunct="1"/>
            <a:r>
              <a:rPr lang="ru-RU" altLang="ru-RU" sz="1600" b="1" smtClean="0">
                <a:solidFill>
                  <a:schemeClr val="accent2"/>
                </a:solidFill>
              </a:rPr>
              <a:t>Распространение концепции ZOOCOD на географические и морфологические данные, и на другие аспекты зоологической информации (</a:t>
            </a:r>
            <a:r>
              <a:rPr lang="ru-RU" altLang="ru-RU" sz="1200" b="1" smtClean="0">
                <a:solidFill>
                  <a:schemeClr val="accent2"/>
                </a:solidFill>
              </a:rPr>
              <a:t>С. Медведев, Лобанов, 1999).</a:t>
            </a:r>
          </a:p>
        </p:txBody>
      </p:sp>
      <p:pic>
        <p:nvPicPr>
          <p:cNvPr id="52226" name="Picture 4" descr="0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038" y="1012825"/>
            <a:ext cx="5953125" cy="3390900"/>
          </a:xfrm>
        </p:spPr>
      </p:pic>
      <p:sp>
        <p:nvSpPr>
          <p:cNvPr id="5222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0B588C5D-14B3-415C-87CC-8937D2AA6FFB}" type="slidenum">
              <a:rPr lang="ru-RU" altLang="ru-RU" smtClean="0"/>
              <a:pPr defTabSz="658813"/>
              <a:t>25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187325"/>
            <a:ext cx="5672138" cy="581025"/>
          </a:xfrm>
        </p:spPr>
        <p:txBody>
          <a:bodyPr/>
          <a:lstStyle/>
          <a:p>
            <a:pPr eaLnBrk="1" hangingPunct="1"/>
            <a:r>
              <a:rPr lang="ru-RU" altLang="ru-RU" sz="2700" b="1" smtClean="0">
                <a:solidFill>
                  <a:schemeClr val="accent2"/>
                </a:solidFill>
              </a:rPr>
              <a:t>Первая локальная сеть в ЗИНе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4325" y="865188"/>
            <a:ext cx="2782888" cy="3636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chemeClr val="accent2"/>
                </a:solidFill>
              </a:rPr>
              <a:t>1995 г. </a:t>
            </a:r>
            <a:r>
              <a:rPr lang="ru-RU" altLang="ru-RU" sz="1600" smtClean="0">
                <a:solidFill>
                  <a:schemeClr val="accent2"/>
                </a:solidFill>
              </a:rPr>
              <a:t>создание и развитие локальной сети, начало которой было положено в рамках проекта</a:t>
            </a:r>
            <a:r>
              <a:rPr lang="ru-RU" altLang="ru-RU" sz="1600" b="1" smtClean="0">
                <a:solidFill>
                  <a:schemeClr val="accent2"/>
                </a:solidFill>
              </a:rPr>
              <a:t> ЗООИНТ</a:t>
            </a:r>
            <a:r>
              <a:rPr lang="ru-RU" altLang="ru-RU" sz="1600" smtClean="0">
                <a:solidFill>
                  <a:schemeClr val="accent2"/>
                </a:solidFill>
              </a:rPr>
              <a:t>. Руками участников проекта была создана сеть из 3 машин (каб. 5, 11 и 25)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chemeClr val="accent2"/>
                </a:solidFill>
              </a:rPr>
              <a:t>В 1996 </a:t>
            </a:r>
            <a:r>
              <a:rPr lang="ru-RU" altLang="ru-RU" sz="1600" smtClean="0">
                <a:solidFill>
                  <a:schemeClr val="accent2"/>
                </a:solidFill>
              </a:rPr>
              <a:t>году было подключено еще 2 компьютера</a:t>
            </a:r>
            <a:r>
              <a:rPr lang="ru-RU" altLang="ru-RU" sz="1600" smtClean="0">
                <a:solidFill>
                  <a:srgbClr val="262673"/>
                </a:solidFill>
              </a:rPr>
              <a:t> (каб. 3 и </a:t>
            </a:r>
            <a:r>
              <a:rPr lang="en-US" altLang="ru-RU" sz="1600" smtClean="0">
                <a:solidFill>
                  <a:srgbClr val="262673"/>
                </a:solidFill>
              </a:rPr>
              <a:t>20</a:t>
            </a:r>
            <a:r>
              <a:rPr lang="ru-RU" altLang="ru-RU" sz="1600" smtClean="0">
                <a:solidFill>
                  <a:srgbClr val="262673"/>
                </a:solidFill>
              </a:rPr>
              <a:t>)</a:t>
            </a:r>
            <a:r>
              <a:rPr lang="ru-RU" altLang="ru-RU" sz="1600" smtClean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solidFill>
                  <a:srgbClr val="262673"/>
                </a:solidFill>
              </a:rPr>
              <a:t>Сейчас </a:t>
            </a:r>
            <a:r>
              <a:rPr lang="en-US" altLang="ru-RU" sz="1600" smtClean="0">
                <a:solidFill>
                  <a:srgbClr val="262673"/>
                </a:solidFill>
              </a:rPr>
              <a:t>&gt;</a:t>
            </a:r>
            <a:r>
              <a:rPr lang="ru-RU" altLang="ru-RU" sz="1600" b="1" smtClean="0">
                <a:solidFill>
                  <a:srgbClr val="FF0000"/>
                </a:solidFill>
              </a:rPr>
              <a:t>3</a:t>
            </a:r>
            <a:r>
              <a:rPr lang="en-US" altLang="ru-RU" sz="1600" b="1" smtClean="0">
                <a:solidFill>
                  <a:srgbClr val="FF0000"/>
                </a:solidFill>
              </a:rPr>
              <a:t>5</a:t>
            </a:r>
            <a:r>
              <a:rPr lang="ru-RU" altLang="ru-RU" sz="1600" b="1" smtClean="0">
                <a:solidFill>
                  <a:srgbClr val="FF0000"/>
                </a:solidFill>
              </a:rPr>
              <a:t>0</a:t>
            </a:r>
            <a:r>
              <a:rPr lang="en-US" altLang="ru-RU" sz="1600" smtClean="0">
                <a:solidFill>
                  <a:srgbClr val="262673"/>
                </a:solidFill>
              </a:rPr>
              <a:t> PC </a:t>
            </a:r>
            <a:r>
              <a:rPr lang="ru-RU" altLang="ru-RU" sz="1600" smtClean="0">
                <a:solidFill>
                  <a:srgbClr val="262673"/>
                </a:solidFill>
              </a:rPr>
              <a:t>и </a:t>
            </a:r>
            <a:r>
              <a:rPr lang="ru-RU" altLang="ru-RU" sz="1600" b="1" smtClean="0">
                <a:solidFill>
                  <a:srgbClr val="FF0000"/>
                </a:solidFill>
              </a:rPr>
              <a:t>10</a:t>
            </a:r>
            <a:r>
              <a:rPr lang="ru-RU" altLang="ru-RU" sz="1600" smtClean="0">
                <a:solidFill>
                  <a:srgbClr val="262673"/>
                </a:solidFill>
              </a:rPr>
              <a:t> серверов.</a:t>
            </a:r>
          </a:p>
        </p:txBody>
      </p:sp>
      <p:pic>
        <p:nvPicPr>
          <p:cNvPr id="53251" name="Picture 5" descr="serv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01963" y="817563"/>
            <a:ext cx="2784475" cy="3676650"/>
          </a:xfrm>
        </p:spPr>
      </p:pic>
      <p:sp>
        <p:nvSpPr>
          <p:cNvPr id="53252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F82EF02B-62E2-42BC-876B-09959AA6D951}" type="slidenum">
              <a:rPr lang="ru-RU" altLang="ru-RU" smtClean="0"/>
              <a:pPr defTabSz="658813"/>
              <a:t>26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3825" y="325438"/>
            <a:ext cx="6053138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chemeClr val="accent2"/>
                </a:solidFill>
              </a:rPr>
              <a:t>1997</a:t>
            </a:r>
            <a:r>
              <a:rPr lang="ru-RU" altLang="ru-RU" sz="1600" smtClean="0">
                <a:solidFill>
                  <a:schemeClr val="accent2"/>
                </a:solidFill>
              </a:rPr>
              <a:t> г., - третье совещание "Компьютерные базы данных в ботанических исследованиях" (Санкт-Петербург, 20-22 мая 1997 года, Ботанический институт РАН). Сборник научных трудов вышел в 1997 г. под редакцией Д.В. Гельтмана и Ю.Р. Роскова.</a:t>
            </a:r>
            <a:endParaRPr lang="ru-RU" altLang="ru-RU" sz="1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ru-RU" sz="1600" b="1" i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chemeClr val="accent2"/>
                </a:solidFill>
              </a:rPr>
              <a:t>1997</a:t>
            </a:r>
            <a:r>
              <a:rPr lang="ru-RU" altLang="ru-RU" sz="1600" b="1" i="1" smtClean="0">
                <a:solidFill>
                  <a:schemeClr val="accent2"/>
                </a:solidFill>
              </a:rPr>
              <a:t> г. – В ЗИНе - Интернет! </a:t>
            </a:r>
            <a:endParaRPr lang="en-US" altLang="ru-RU" sz="1600" b="1" i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ru-RU" sz="1600" b="1" i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ru-RU" sz="1600" b="1" smtClean="0">
                <a:solidFill>
                  <a:schemeClr val="accent2"/>
                </a:solidFill>
              </a:rPr>
              <a:t>1998 </a:t>
            </a:r>
            <a:r>
              <a:rPr lang="ru-RU" altLang="ru-RU" sz="1600" b="1" smtClean="0">
                <a:solidFill>
                  <a:schemeClr val="accent2"/>
                </a:solidFill>
              </a:rPr>
              <a:t>г. (20 ЛЕТ НАЗАД!)</a:t>
            </a:r>
            <a:endParaRPr lang="en-GB" altLang="ru-RU" sz="1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i="1" smtClean="0">
                <a:solidFill>
                  <a:schemeClr val="accent2"/>
                </a:solidFill>
              </a:rPr>
              <a:t>14 апреля - состоялся торжественный запуск "Интернет-2”         (В.П.</a:t>
            </a:r>
            <a:r>
              <a:rPr lang="en-US" altLang="ru-RU" sz="1600" i="1" smtClean="0">
                <a:solidFill>
                  <a:schemeClr val="accent2"/>
                </a:solidFill>
              </a:rPr>
              <a:t> </a:t>
            </a:r>
            <a:r>
              <a:rPr lang="ru-RU" altLang="ru-RU" sz="1600" i="1" smtClean="0">
                <a:solidFill>
                  <a:schemeClr val="accent2"/>
                </a:solidFill>
              </a:rPr>
              <a:t>Леонтьев,</a:t>
            </a:r>
            <a:r>
              <a:rPr lang="en-US" altLang="ru-RU" sz="1600" i="1" smtClean="0">
                <a:solidFill>
                  <a:schemeClr val="accent2"/>
                </a:solidFill>
              </a:rPr>
              <a:t> </a:t>
            </a:r>
            <a:r>
              <a:rPr lang="ru-RU" altLang="ru-RU" sz="1600" i="1" smtClean="0">
                <a:solidFill>
                  <a:schemeClr val="accent2"/>
                </a:solidFill>
              </a:rPr>
              <a:t>2002)</a:t>
            </a:r>
            <a:endParaRPr lang="en-GB" altLang="ru-RU" sz="1600" i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i="1" smtClean="0">
                <a:solidFill>
                  <a:schemeClr val="accent2"/>
                </a:solidFill>
              </a:rPr>
              <a:t> В ЗИНе Интернет исчезает на некоторое время</a:t>
            </a:r>
            <a:r>
              <a:rPr lang="en-US" altLang="ru-RU" sz="1600" i="1" smtClean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ru-RU" sz="1600" i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b="1" i="1" smtClean="0">
                <a:solidFill>
                  <a:schemeClr val="accent2"/>
                </a:solidFill>
              </a:rPr>
              <a:t>1999 г. –  постоянный выход в Интернет!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b="1" i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b="1" i="1" smtClean="0">
                <a:solidFill>
                  <a:schemeClr val="accent2"/>
                </a:solidFill>
              </a:rPr>
              <a:t>- </a:t>
            </a:r>
            <a:r>
              <a:rPr lang="ru-RU" altLang="ru-RU" sz="1600" i="1" smtClean="0">
                <a:solidFill>
                  <a:schemeClr val="accent2"/>
                </a:solidFill>
              </a:rPr>
              <a:t>разработка, с привлечением профессионалов, проекта</a:t>
            </a:r>
            <a:r>
              <a:rPr lang="ru-RU" altLang="ru-RU" sz="1600" b="1" i="1" smtClean="0">
                <a:solidFill>
                  <a:schemeClr val="accent2"/>
                </a:solidFill>
              </a:rPr>
              <a:t> общеинститутской локальной сети.</a:t>
            </a:r>
            <a:r>
              <a:rPr lang="ru-RU" altLang="ru-RU" sz="1600" smtClean="0">
                <a:solidFill>
                  <a:schemeClr val="accent2"/>
                </a:solidFill>
              </a:rPr>
              <a:t> </a:t>
            </a:r>
            <a:endParaRPr lang="en-GB" altLang="ru-RU" sz="1600" b="1" i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>
              <a:solidFill>
                <a:schemeClr val="accent2"/>
              </a:solidFill>
            </a:endParaRPr>
          </a:p>
        </p:txBody>
      </p:sp>
      <p:sp>
        <p:nvSpPr>
          <p:cNvPr id="5427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D7D96F7B-A022-4B68-A3AF-1980C104C53D}" type="slidenum">
              <a:rPr lang="ru-RU" altLang="ru-RU" smtClean="0"/>
              <a:pPr defTabSz="658813"/>
              <a:t>27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1400" smtClean="0">
                <a:solidFill>
                  <a:schemeClr val="accent2"/>
                </a:solidFill>
              </a:rPr>
              <a:t>31 января </a:t>
            </a:r>
            <a:r>
              <a:rPr lang="ru-RU" altLang="ru-RU" sz="1400" b="1" smtClean="0">
                <a:solidFill>
                  <a:schemeClr val="accent2"/>
                </a:solidFill>
              </a:rPr>
              <a:t>2002</a:t>
            </a:r>
            <a:r>
              <a:rPr lang="ru-RU" altLang="ru-RU" sz="1400" smtClean="0">
                <a:solidFill>
                  <a:schemeClr val="accent2"/>
                </a:solidFill>
              </a:rPr>
              <a:t> г. Зоологический институт РАН (ЗИН) заключил государственный контракт на выполнение научно-исследовательских работ по теме "Информационная система по биоразнообразию“</a:t>
            </a:r>
            <a:r>
              <a:rPr lang="en-US" altLang="ru-RU" sz="1400" smtClean="0">
                <a:solidFill>
                  <a:schemeClr val="accent2"/>
                </a:solidFill>
              </a:rPr>
              <a:t> (http://www.zin.ru/BioDiv/index.html)</a:t>
            </a:r>
            <a:r>
              <a:rPr lang="ru-RU" altLang="ru-RU" sz="1400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5529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8763" y="1092200"/>
            <a:ext cx="5421312" cy="3409950"/>
          </a:xfrm>
        </p:spPr>
      </p:pic>
      <p:sp>
        <p:nvSpPr>
          <p:cNvPr id="5529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CE789BB2-2C49-4CA0-B286-08C966A75B9E}" type="slidenum">
              <a:rPr lang="ru-RU" altLang="ru-RU" smtClean="0"/>
              <a:pPr defTabSz="658813"/>
              <a:t>28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14325" y="128588"/>
            <a:ext cx="5672138" cy="835025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Информационная система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 "Биоразнообразие животных России“</a:t>
            </a:r>
            <a:b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–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ZooDiv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(2006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г.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)</a:t>
            </a:r>
            <a:b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</a:br>
            <a:endParaRPr lang="ru-RU" sz="16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5632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9925" y="865188"/>
            <a:ext cx="5010150" cy="3727450"/>
          </a:xfrm>
        </p:spPr>
      </p:pic>
      <p:sp>
        <p:nvSpPr>
          <p:cNvPr id="563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061B0A36-B4AF-4600-A210-80029DFFB87F}" type="slidenum">
              <a:rPr lang="ru-RU" altLang="ru-RU" smtClean="0"/>
              <a:pPr defTabSz="658813"/>
              <a:t>29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871B79B1-8A4B-4C16-B017-FFB32263A6BD}" type="slidenum">
              <a:rPr lang="ru-RU" altLang="ru-RU" smtClean="0"/>
              <a:pPr defTabSz="658813"/>
              <a:t>3</a:t>
            </a:fld>
            <a:endParaRPr lang="ru-RU" altLang="ru-RU" smtClean="0"/>
          </a:p>
        </p:txBody>
      </p:sp>
      <p:sp>
        <p:nvSpPr>
          <p:cNvPr id="31746" name="Объект 1"/>
          <p:cNvSpPr>
            <a:spLocks noGrp="1"/>
          </p:cNvSpPr>
          <p:nvPr>
            <p:ph sz="half" idx="1"/>
          </p:nvPr>
        </p:nvSpPr>
        <p:spPr>
          <a:xfrm>
            <a:off x="485775" y="-36289"/>
            <a:ext cx="5815013" cy="4572000"/>
          </a:xfrm>
        </p:spPr>
        <p:txBody>
          <a:bodyPr/>
          <a:lstStyle/>
          <a:p>
            <a:pPr eaLnBrk="1" hangingPunct="1"/>
            <a:r>
              <a:rPr lang="ru-RU" sz="1300" b="1" dirty="0" smtClean="0">
                <a:solidFill>
                  <a:srgbClr val="0046D2"/>
                </a:solidFill>
              </a:rPr>
              <a:t>Орест Александрович Скарлато </a:t>
            </a:r>
            <a:r>
              <a:rPr lang="ru-RU" sz="1300" dirty="0" smtClean="0">
                <a:solidFill>
                  <a:srgbClr val="0046D2"/>
                </a:solidFill>
              </a:rPr>
              <a:t>(1920-1994) –</a:t>
            </a:r>
            <a:r>
              <a:rPr lang="en-US" sz="1300" dirty="0" smtClean="0">
                <a:solidFill>
                  <a:srgbClr val="0046D2"/>
                </a:solidFill>
              </a:rPr>
              <a:t> </a:t>
            </a:r>
            <a:r>
              <a:rPr lang="ru-RU" sz="1300" dirty="0" smtClean="0">
                <a:solidFill>
                  <a:srgbClr val="0046D2"/>
                </a:solidFill>
              </a:rPr>
              <a:t>бывший директор Института, который из-за большой административной нагрузки не имел возможности вникать во все тонкости компьютеризации, тем не менее очень активно поддерживал любые шаги по пути внедрения компьютерных методов в зоологии.</a:t>
            </a:r>
          </a:p>
          <a:p>
            <a:pPr eaLnBrk="1" hangingPunct="1"/>
            <a:r>
              <a:rPr lang="ru-RU" sz="1300" b="1" dirty="0" smtClean="0">
                <a:solidFill>
                  <a:srgbClr val="0046D2"/>
                </a:solidFill>
              </a:rPr>
              <a:t>Альберт Александрович Умнов </a:t>
            </a:r>
            <a:r>
              <a:rPr lang="ru-RU" sz="1300" dirty="0" smtClean="0">
                <a:solidFill>
                  <a:srgbClr val="0046D2"/>
                </a:solidFill>
              </a:rPr>
              <a:t>(1941-1998) по приглашению А.Ф. Алимова пришел в Институт, занимался моделированием и, благодаря ему, в ЗИНе появился </a:t>
            </a:r>
            <a:r>
              <a:rPr lang="ru-RU" sz="1300" b="1" dirty="0" smtClean="0">
                <a:solidFill>
                  <a:srgbClr val="0046D2"/>
                </a:solidFill>
              </a:rPr>
              <a:t>терминал БЭСМ6</a:t>
            </a:r>
            <a:r>
              <a:rPr lang="ru-RU" sz="1300" dirty="0" smtClean="0">
                <a:solidFill>
                  <a:srgbClr val="0046D2"/>
                </a:solidFill>
              </a:rPr>
              <a:t>.</a:t>
            </a:r>
            <a:endParaRPr lang="en-US" sz="1300" dirty="0" smtClean="0">
              <a:solidFill>
                <a:srgbClr val="0046D2"/>
              </a:solidFill>
            </a:endParaRPr>
          </a:p>
          <a:p>
            <a:pPr eaLnBrk="1" hangingPunct="1"/>
            <a:r>
              <a:rPr lang="ru-RU" sz="1300" b="1" dirty="0" smtClean="0">
                <a:solidFill>
                  <a:srgbClr val="0046D2"/>
                </a:solidFill>
              </a:rPr>
              <a:t>Михаил Вячеславович Зайцев </a:t>
            </a:r>
            <a:r>
              <a:rPr lang="ru-RU" sz="1300" dirty="0" smtClean="0">
                <a:solidFill>
                  <a:srgbClr val="0046D2"/>
                </a:solidFill>
              </a:rPr>
              <a:t>(1954-2005) – сотрудник лаборатории териологии - очень быстро понял преимущества обработки данных на персональных компьютерах и до конца своих дней прилагал очень много усилий для продвижения информационных </a:t>
            </a:r>
            <a:r>
              <a:rPr lang="ru-RU" sz="1300" dirty="0" smtClean="0">
                <a:solidFill>
                  <a:srgbClr val="0046D2"/>
                </a:solidFill>
              </a:rPr>
              <a:t>технологий</a:t>
            </a:r>
            <a:r>
              <a:rPr lang="en-US" sz="1300" dirty="0" smtClean="0">
                <a:solidFill>
                  <a:srgbClr val="0046D2"/>
                </a:solidFill>
              </a:rPr>
              <a:t> (</a:t>
            </a:r>
            <a:r>
              <a:rPr lang="en-US" sz="1300" b="1" dirty="0" smtClean="0">
                <a:solidFill>
                  <a:srgbClr val="0046D2"/>
                </a:solidFill>
              </a:rPr>
              <a:t>Amstrad PC 1640!</a:t>
            </a:r>
            <a:r>
              <a:rPr lang="en-US" sz="1300" dirty="0" smtClean="0">
                <a:solidFill>
                  <a:srgbClr val="0046D2"/>
                </a:solidFill>
              </a:rPr>
              <a:t>)</a:t>
            </a:r>
            <a:r>
              <a:rPr lang="ru-RU" sz="1300" dirty="0" smtClean="0">
                <a:solidFill>
                  <a:srgbClr val="0046D2"/>
                </a:solidFill>
              </a:rPr>
              <a:t>.</a:t>
            </a:r>
            <a:endParaRPr lang="en-US" sz="1300" dirty="0" smtClean="0">
              <a:solidFill>
                <a:srgbClr val="0046D2"/>
              </a:solidFill>
            </a:endParaRPr>
          </a:p>
          <a:p>
            <a:pPr eaLnBrk="1" hangingPunct="1"/>
            <a:r>
              <a:rPr lang="ru-RU" sz="1300" b="1" dirty="0" smtClean="0">
                <a:solidFill>
                  <a:srgbClr val="0046D2"/>
                </a:solidFill>
              </a:rPr>
              <a:t>София Давидовна Степаньянц </a:t>
            </a:r>
            <a:r>
              <a:rPr lang="ru-RU" sz="1300" dirty="0" smtClean="0">
                <a:solidFill>
                  <a:srgbClr val="0046D2"/>
                </a:solidFill>
              </a:rPr>
              <a:t>(1934-2015) – сотрудник лаборатории морских исследований, специалист по гидроидам, активно включилась в процесс освоения компьютерных программ и одной из первых в институте создала компьютерный определитель по одной из групп гидроидов.</a:t>
            </a:r>
            <a:endParaRPr lang="en-US" sz="1300" dirty="0" smtClean="0">
              <a:solidFill>
                <a:srgbClr val="0046D2"/>
              </a:solidFill>
            </a:endParaRPr>
          </a:p>
          <a:p>
            <a:pPr eaLnBrk="1" hangingPunct="1"/>
            <a:r>
              <a:rPr lang="ru-RU" sz="1300" b="1" dirty="0" smtClean="0">
                <a:solidFill>
                  <a:srgbClr val="0046D2"/>
                </a:solidFill>
              </a:rPr>
              <a:t>Алексей Александрович Голиков </a:t>
            </a:r>
            <a:r>
              <a:rPr lang="ru-RU" sz="1300" dirty="0" smtClean="0">
                <a:solidFill>
                  <a:srgbClr val="0046D2"/>
                </a:solidFill>
              </a:rPr>
              <a:t>(1959-2017) – сотрудник Информационного отдела, который начинал как специалист по </a:t>
            </a:r>
            <a:r>
              <a:rPr lang="ru-RU" sz="1300" dirty="0" err="1" smtClean="0">
                <a:solidFill>
                  <a:srgbClr val="0046D2"/>
                </a:solidFill>
              </a:rPr>
              <a:t>разноногим</a:t>
            </a:r>
            <a:r>
              <a:rPr lang="ru-RU" sz="1300" dirty="0" smtClean="0">
                <a:solidFill>
                  <a:srgbClr val="0046D2"/>
                </a:solidFill>
              </a:rPr>
              <a:t> ракам, но увлекся компьютерами и информационными технологиями и создал профессиональную базу по коллекциям морских беспозвоночных.</a:t>
            </a:r>
            <a:endParaRPr lang="en-US" sz="1300" b="1" dirty="0" smtClean="0">
              <a:solidFill>
                <a:srgbClr val="0046D2"/>
              </a:solidFill>
            </a:endParaRPr>
          </a:p>
        </p:txBody>
      </p:sp>
      <p:pic>
        <p:nvPicPr>
          <p:cNvPr id="31747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3708127"/>
            <a:ext cx="60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" y="2844031"/>
            <a:ext cx="6556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979935"/>
            <a:ext cx="6889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Объект 5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0163" y="1115839"/>
            <a:ext cx="682625" cy="825500"/>
          </a:xfrm>
        </p:spPr>
      </p:pic>
      <p:pic>
        <p:nvPicPr>
          <p:cNvPr id="31751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63" y="35719"/>
            <a:ext cx="7143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187325"/>
            <a:ext cx="6053138" cy="431800"/>
          </a:xfrm>
        </p:spPr>
        <p:txBody>
          <a:bodyPr/>
          <a:lstStyle/>
          <a:p>
            <a:pPr algn="l" eaLnBrk="1" hangingPunct="1"/>
            <a:r>
              <a:rPr lang="ru-RU" altLang="ru-RU" sz="1600" b="1" smtClean="0">
                <a:solidFill>
                  <a:schemeClr val="accent2"/>
                </a:solidFill>
              </a:rPr>
              <a:t>Распределенная информационная система OCEAN по морским беспозвоночным (А.А. Голиков, </a:t>
            </a:r>
            <a:br>
              <a:rPr lang="ru-RU" altLang="ru-RU" sz="1600" b="1" smtClean="0">
                <a:solidFill>
                  <a:schemeClr val="accent2"/>
                </a:solidFill>
              </a:rPr>
            </a:br>
            <a:r>
              <a:rPr lang="ru-RU" altLang="ru-RU" sz="1600" b="1" smtClean="0">
                <a:solidFill>
                  <a:schemeClr val="accent2"/>
                </a:solidFill>
              </a:rPr>
              <a:t>А.Л. Лобанов, И.С. Смирнов). (ОС </a:t>
            </a:r>
            <a:r>
              <a:rPr lang="en-US" altLang="ru-RU" sz="1600" b="1" smtClean="0">
                <a:solidFill>
                  <a:schemeClr val="accent2"/>
                </a:solidFill>
              </a:rPr>
              <a:t>MS DOS</a:t>
            </a:r>
            <a:r>
              <a:rPr lang="ru-RU" altLang="ru-RU" sz="1600" b="1" smtClean="0">
                <a:solidFill>
                  <a:schemeClr val="accent2"/>
                </a:solidFill>
              </a:rPr>
              <a:t> и </a:t>
            </a:r>
            <a:r>
              <a:rPr lang="en-US" altLang="ru-RU" sz="1600" b="1" smtClean="0">
                <a:solidFill>
                  <a:schemeClr val="accent2"/>
                </a:solidFill>
              </a:rPr>
              <a:t>Windows</a:t>
            </a:r>
            <a:r>
              <a:rPr lang="ru-RU" altLang="ru-RU" sz="1600" b="1" smtClean="0">
                <a:solidFill>
                  <a:schemeClr val="accent2"/>
                </a:solidFill>
              </a:rPr>
              <a:t>) </a:t>
            </a:r>
          </a:p>
        </p:txBody>
      </p:sp>
      <p:pic>
        <p:nvPicPr>
          <p:cNvPr id="57346" name="Picture 4" descr="0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0700" y="768350"/>
            <a:ext cx="5359400" cy="3635375"/>
          </a:xfrm>
        </p:spPr>
      </p:pic>
      <p:sp>
        <p:nvSpPr>
          <p:cNvPr id="5734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19FED5E6-E581-49BA-8647-8192D0E3A29C}" type="slidenum">
              <a:rPr lang="ru-RU" altLang="ru-RU" smtClean="0"/>
              <a:pPr defTabSz="658813"/>
              <a:t>30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Станционная база данных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837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865188"/>
            <a:ext cx="5210175" cy="3538537"/>
          </a:xfrm>
        </p:spPr>
      </p:pic>
      <p:sp>
        <p:nvSpPr>
          <p:cNvPr id="5837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D19B2A41-CDBB-41C1-B3B9-D14C57B1211F}" type="slidenum">
              <a:rPr lang="ru-RU" altLang="ru-RU" smtClean="0"/>
              <a:pPr defTabSz="658813"/>
              <a:t>31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Новый вариант ИПС «ОКЕАН» под управлением 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MS SQL Server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А.А. Голиков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http://10.0.0.10/ocean/</a:t>
            </a:r>
            <a:endParaRPr lang="ru-RU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7563" y="1012825"/>
            <a:ext cx="4899025" cy="3459163"/>
          </a:xfrm>
        </p:spPr>
      </p:pic>
      <p:sp>
        <p:nvSpPr>
          <p:cNvPr id="593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12CDED06-2CB7-443E-BB66-B38DFB4DA71D}" type="slidenum">
              <a:rPr lang="ru-RU" altLang="ru-RU" smtClean="0"/>
              <a:pPr defTabSz="658813"/>
              <a:t>32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Запрос по любому таксономическому рангу + карта + таблица в формате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Excel</a:t>
            </a:r>
            <a:endParaRPr lang="ru-RU" sz="2200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038" y="1092200"/>
            <a:ext cx="5854700" cy="3087688"/>
          </a:xfrm>
        </p:spPr>
      </p:pic>
      <p:sp>
        <p:nvSpPr>
          <p:cNvPr id="604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8C3DB6D3-1D90-483C-A6BF-EFB3CE8D54F0}" type="slidenum">
              <a:rPr lang="ru-RU" altLang="ru-RU" smtClean="0"/>
              <a:pPr defTabSz="658813"/>
              <a:t>33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Сайт «Жуки и колеоптерологи» </a:t>
            </a:r>
          </a:p>
        </p:txBody>
      </p:sp>
      <p:pic>
        <p:nvPicPr>
          <p:cNvPr id="63490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95350" y="1092200"/>
            <a:ext cx="4510088" cy="3087688"/>
          </a:xfrm>
        </p:spPr>
      </p:pic>
      <p:sp>
        <p:nvSpPr>
          <p:cNvPr id="6349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54595612-85D7-4713-923B-D31D89573913}" type="slidenum">
              <a:rPr lang="ru-RU" altLang="ru-RU" smtClean="0"/>
              <a:pPr defTabSz="658813"/>
              <a:t>34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125413" y="187325"/>
            <a:ext cx="6121400" cy="7794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Страничка компьютерных проектов, которые разрабатываются в ЗИНе</a:t>
            </a:r>
          </a:p>
        </p:txBody>
      </p:sp>
      <p:pic>
        <p:nvPicPr>
          <p:cNvPr id="65538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98588" y="1092200"/>
            <a:ext cx="3335337" cy="3413125"/>
          </a:xfrm>
        </p:spPr>
      </p:pic>
      <p:sp>
        <p:nvSpPr>
          <p:cNvPr id="655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0EF1475A-0935-4BC6-827E-2FC674DEBC25}" type="slidenum">
              <a:rPr lang="ru-RU" altLang="ru-RU" smtClean="0"/>
              <a:pPr defTabSz="658813"/>
              <a:t>35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>
          <a:xfrm>
            <a:off x="314325" y="187325"/>
            <a:ext cx="5672138" cy="568325"/>
          </a:xfrm>
        </p:spPr>
        <p:txBody>
          <a:bodyPr/>
          <a:lstStyle/>
          <a:p>
            <a:pPr eaLnBrk="1" hangingPunct="1"/>
            <a:r>
              <a:rPr lang="ru-RU" altLang="ru-RU" sz="1400" b="1" smtClean="0">
                <a:solidFill>
                  <a:srgbClr val="0070C0"/>
                </a:solidFill>
              </a:rPr>
              <a:t>Программа по оцифровке коллекций.</a:t>
            </a:r>
            <a:r>
              <a:rPr lang="en-US" altLang="ru-RU" sz="1400" b="1" smtClean="0">
                <a:solidFill>
                  <a:srgbClr val="0070C0"/>
                </a:solidFill>
              </a:rPr>
              <a:t/>
            </a:r>
            <a:br>
              <a:rPr lang="en-US" altLang="ru-RU" sz="1400" b="1" smtClean="0">
                <a:solidFill>
                  <a:srgbClr val="0070C0"/>
                </a:solidFill>
              </a:rPr>
            </a:br>
            <a:r>
              <a:rPr lang="en-US" altLang="ru-RU" sz="1400" b="1" smtClean="0">
                <a:solidFill>
                  <a:srgbClr val="0070C0"/>
                </a:solidFill>
              </a:rPr>
              <a:t>https://www.zin.ru/Collections/Ophiuroidea/catalog.htm</a:t>
            </a:r>
            <a:r>
              <a:rPr lang="ru-RU" altLang="ru-RU" sz="1400" b="1" smtClean="0">
                <a:solidFill>
                  <a:srgbClr val="0070C0"/>
                </a:solidFill>
              </a:rPr>
              <a:t/>
            </a:r>
            <a:br>
              <a:rPr lang="ru-RU" altLang="ru-RU" sz="1400" b="1" smtClean="0">
                <a:solidFill>
                  <a:srgbClr val="0070C0"/>
                </a:solidFill>
              </a:rPr>
            </a:br>
            <a:endParaRPr lang="ru-RU" sz="1400" smtClean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7538" y="684213"/>
            <a:ext cx="5065712" cy="3743325"/>
          </a:xfrm>
        </p:spPr>
      </p:pic>
      <p:sp>
        <p:nvSpPr>
          <p:cNvPr id="6758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1BC900AF-B763-48E9-BDF3-5589C315AF74}" type="slidenum">
              <a:rPr lang="ru-RU" altLang="ru-RU" smtClean="0"/>
              <a:pPr defTabSz="658813"/>
              <a:t>36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53975" y="42863"/>
            <a:ext cx="6175375" cy="641350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0070C0"/>
                </a:solidFill>
              </a:rPr>
              <a:t>Программа по оцифровке коллекций.</a:t>
            </a:r>
            <a:r>
              <a:rPr lang="en-US" altLang="ru-RU" sz="1800" b="1" smtClean="0">
                <a:solidFill>
                  <a:srgbClr val="0070C0"/>
                </a:solidFill>
              </a:rPr>
              <a:t/>
            </a:r>
            <a:br>
              <a:rPr lang="en-US" altLang="ru-RU" sz="1800" b="1" smtClean="0">
                <a:solidFill>
                  <a:srgbClr val="0070C0"/>
                </a:solidFill>
              </a:rPr>
            </a:br>
            <a:r>
              <a:rPr lang="en-US" altLang="ru-RU" sz="1800" b="1" smtClean="0">
                <a:solidFill>
                  <a:srgbClr val="0070C0"/>
                </a:solidFill>
              </a:rPr>
              <a:t>https://www.zin.ru/Collections/Ophiuroidea/catalog.htm</a:t>
            </a:r>
            <a:r>
              <a:rPr lang="ru-RU" altLang="ru-RU" sz="1800" b="1" smtClean="0">
                <a:solidFill>
                  <a:srgbClr val="0070C0"/>
                </a:solidFill>
              </a:rPr>
              <a:t/>
            </a:r>
            <a:br>
              <a:rPr lang="ru-RU" altLang="ru-RU" sz="1800" b="1" smtClean="0">
                <a:solidFill>
                  <a:srgbClr val="0070C0"/>
                </a:solidFill>
              </a:rPr>
            </a:br>
            <a:endParaRPr lang="ru-RU" altLang="ru-RU" sz="1400" b="1" smtClean="0">
              <a:solidFill>
                <a:srgbClr val="0070C0"/>
              </a:solidFill>
            </a:endParaRPr>
          </a:p>
        </p:txBody>
      </p:sp>
      <p:pic>
        <p:nvPicPr>
          <p:cNvPr id="6861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827088"/>
            <a:ext cx="5186363" cy="3705225"/>
          </a:xfrm>
        </p:spPr>
      </p:pic>
      <p:sp>
        <p:nvSpPr>
          <p:cNvPr id="6861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67633610-F6BB-4BE6-B117-7F8DC1A5380F}" type="slidenum">
              <a:rPr lang="ru-RU" altLang="ru-RU" smtClean="0">
                <a:solidFill>
                  <a:schemeClr val="bg1"/>
                </a:solidFill>
              </a:rPr>
              <a:pPr defTabSz="658813"/>
              <a:t>37</a:t>
            </a:fld>
            <a:endParaRPr lang="ru-RU" alt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187325"/>
            <a:ext cx="5813425" cy="3430588"/>
          </a:xfrm>
        </p:spPr>
        <p:txBody>
          <a:bodyPr/>
          <a:lstStyle/>
          <a:p>
            <a:pPr algn="l" eaLnBrk="1" hangingPunct="1"/>
            <a:r>
              <a:rPr lang="ru-RU" altLang="ru-RU" sz="2200" smtClean="0">
                <a:solidFill>
                  <a:schemeClr val="accent2"/>
                </a:solidFill>
              </a:rPr>
              <a:t>«Виртуальные группы научного общения, легко формирующиеся на основании общности профессиональных интересов, объединяют все более гомогенизированные коллективы,… Усиление фрагментации, «капсулирование» проблемных областей ослабляют и даже снимают возможность </a:t>
            </a:r>
            <a:r>
              <a:rPr lang="ru-RU" altLang="ru-RU" sz="2200" b="1" i="1" smtClean="0">
                <a:solidFill>
                  <a:schemeClr val="accent2"/>
                </a:solidFill>
              </a:rPr>
              <a:t>перекрестного опыления</a:t>
            </a:r>
            <a:r>
              <a:rPr lang="ru-RU" altLang="ru-RU" sz="2200" smtClean="0">
                <a:solidFill>
                  <a:schemeClr val="accent2"/>
                </a:solidFill>
              </a:rPr>
              <a:t> одного из основных стимуляторов развития научного знания.»</a:t>
            </a:r>
            <a:endParaRPr lang="ru-RU" altLang="ru-RU" sz="2200" i="1" smtClean="0">
              <a:solidFill>
                <a:schemeClr val="accent2"/>
              </a:solidFill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3814763"/>
            <a:ext cx="5672138" cy="73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600" smtClean="0">
                <a:solidFill>
                  <a:schemeClr val="accent2"/>
                </a:solidFill>
              </a:rPr>
              <a:t>Е.З. Мирская. Новые ИКТ в российском научном сообществе: динамика ассимиляции и воздействия. 2003 г. </a:t>
            </a:r>
          </a:p>
        </p:txBody>
      </p:sp>
      <p:sp>
        <p:nvSpPr>
          <p:cNvPr id="696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29E36C65-0E6A-4568-BB45-8328B4ABF164}" type="slidenum">
              <a:rPr lang="ru-RU" altLang="ru-RU" smtClean="0"/>
              <a:pPr defTabSz="658813"/>
              <a:t>38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187325"/>
            <a:ext cx="6003925" cy="3576638"/>
          </a:xfrm>
        </p:spPr>
        <p:txBody>
          <a:bodyPr/>
          <a:lstStyle/>
          <a:p>
            <a:pPr algn="l" eaLnBrk="1" hangingPunct="1"/>
            <a:r>
              <a:rPr lang="ru-RU" altLang="ru-RU" sz="2200" b="1" i="1" smtClean="0">
                <a:solidFill>
                  <a:schemeClr val="accent2"/>
                </a:solidFill>
              </a:rPr>
              <a:t>«Сохранение разнообразия</a:t>
            </a:r>
            <a:r>
              <a:rPr lang="ru-RU" altLang="ru-RU" sz="2200" i="1" smtClean="0">
                <a:solidFill>
                  <a:schemeClr val="accent2"/>
                </a:solidFill>
              </a:rPr>
              <a:t> –</a:t>
            </a:r>
            <a:r>
              <a:rPr lang="ru-RU" altLang="ru-RU" sz="2200" smtClean="0">
                <a:solidFill>
                  <a:schemeClr val="accent2"/>
                </a:solidFill>
              </a:rPr>
              <a:t> крайне важное условие устойчивой дееспособности и продуктивности интегрированной глобальной науки.</a:t>
            </a:r>
            <a:br>
              <a:rPr lang="ru-RU" altLang="ru-RU" sz="2200" smtClean="0">
                <a:solidFill>
                  <a:schemeClr val="accent2"/>
                </a:solidFill>
              </a:rPr>
            </a:br>
            <a:r>
              <a:rPr lang="ru-RU" altLang="ru-RU" sz="2200" smtClean="0">
                <a:solidFill>
                  <a:schemeClr val="accent2"/>
                </a:solidFill>
              </a:rPr>
              <a:t>Собственная жизнеспособность науки, как и биоценоза, обеспечивается </a:t>
            </a:r>
            <a:r>
              <a:rPr lang="ru-RU" altLang="ru-RU" sz="2200" b="1" i="1" smtClean="0">
                <a:solidFill>
                  <a:schemeClr val="accent2"/>
                </a:solidFill>
              </a:rPr>
              <a:t>разнообразием</a:t>
            </a:r>
            <a:r>
              <a:rPr lang="ru-RU" altLang="ru-RU" sz="2200" smtClean="0">
                <a:solidFill>
                  <a:schemeClr val="accent2"/>
                </a:solidFill>
              </a:rPr>
              <a:t> (на личностном, групповом и национальном уровнях), поэтому его сохранение – одна из серьезных задач и проблем для исследования.»</a:t>
            </a:r>
            <a:endParaRPr lang="ru-RU" altLang="ru-RU" sz="2200" i="1" smtClean="0">
              <a:solidFill>
                <a:schemeClr val="accent2"/>
              </a:solidFill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3814763"/>
            <a:ext cx="5672138" cy="73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600" smtClean="0">
                <a:solidFill>
                  <a:schemeClr val="accent2"/>
                </a:solidFill>
              </a:rPr>
              <a:t>Е.З. Мирская. Новые ИКТ в российском научном сообществе: динамика ассимиляции и воздействия. 2003 г. </a:t>
            </a:r>
          </a:p>
        </p:txBody>
      </p:sp>
      <p:sp>
        <p:nvSpPr>
          <p:cNvPr id="7065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24AAC802-4E20-471D-BAD1-43EF8825869E}" type="slidenum">
              <a:rPr lang="ru-RU" altLang="ru-RU" smtClean="0"/>
              <a:pPr defTabSz="658813"/>
              <a:t>39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1B886707-5D4A-4B61-91CE-8DAA4E8D3949}" type="slidenum">
              <a:rPr lang="ru-RU" altLang="ru-RU" smtClean="0"/>
              <a:pPr defTabSz="658813"/>
              <a:t>4</a:t>
            </a:fld>
            <a:endParaRPr lang="ru-RU" altLang="ru-RU" smtClean="0"/>
          </a:p>
        </p:txBody>
      </p:sp>
      <p:sp>
        <p:nvSpPr>
          <p:cNvPr id="32770" name="Rectangle 12"/>
          <p:cNvSpPr>
            <a:spLocks noGrp="1" noChangeArrowheads="1"/>
          </p:cNvSpPr>
          <p:nvPr>
            <p:ph type="title"/>
          </p:nvPr>
        </p:nvSpPr>
        <p:spPr>
          <a:xfrm>
            <a:off x="314325" y="187325"/>
            <a:ext cx="5672138" cy="236538"/>
          </a:xfrm>
        </p:spPr>
        <p:txBody>
          <a:bodyPr/>
          <a:lstStyle/>
          <a:p>
            <a:pPr algn="l" eaLnBrk="1" hangingPunct="1"/>
            <a:r>
              <a:rPr lang="ru-RU" altLang="ru-RU" sz="2700" smtClean="0">
                <a:solidFill>
                  <a:schemeClr val="accent2"/>
                </a:solidFill>
              </a:rPr>
              <a:t>Начало</a:t>
            </a:r>
          </a:p>
        </p:txBody>
      </p:sp>
      <p:pic>
        <p:nvPicPr>
          <p:cNvPr id="32771" name="Picture 4" descr="besm_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038" y="806450"/>
            <a:ext cx="1538287" cy="1063625"/>
          </a:xfrm>
        </p:spPr>
      </p:pic>
      <p:pic>
        <p:nvPicPr>
          <p:cNvPr id="32772" name="Picture 8" descr="sm_14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3825" y="1973263"/>
            <a:ext cx="1538288" cy="1187450"/>
          </a:xfrm>
        </p:spPr>
      </p:pic>
      <p:pic>
        <p:nvPicPr>
          <p:cNvPr id="32773" name="Picture 11" descr="amstra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3825" y="3287713"/>
            <a:ext cx="1538288" cy="1042987"/>
          </a:xfrm>
        </p:spPr>
      </p:pic>
      <p:sp>
        <p:nvSpPr>
          <p:cNvPr id="32774" name="Text Box 14"/>
          <p:cNvSpPr txBox="1">
            <a:spLocks noChangeArrowheads="1"/>
          </p:cNvSpPr>
          <p:nvPr/>
        </p:nvSpPr>
        <p:spPr bwMode="auto">
          <a:xfrm>
            <a:off x="1809750" y="179388"/>
            <a:ext cx="436721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746" tIns="31373" rIns="62746" bIns="31373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accent2"/>
                </a:solidFill>
              </a:rPr>
              <a:t>1975 г. – БЭСМ-6 </a:t>
            </a:r>
            <a:r>
              <a:rPr lang="ru-RU" altLang="ru-RU" sz="1400" b="1" dirty="0">
                <a:solidFill>
                  <a:schemeClr val="accent2"/>
                </a:solidFill>
              </a:rPr>
              <a:t>В.Д. Ефремов</a:t>
            </a:r>
            <a:r>
              <a:rPr lang="ru-RU" altLang="ru-RU" sz="1400" dirty="0">
                <a:solidFill>
                  <a:schemeClr val="accent2"/>
                </a:solidFill>
              </a:rPr>
              <a:t> с КБС – данные по кольцеванию птиц</a:t>
            </a:r>
            <a:r>
              <a:rPr lang="en-US" altLang="ru-RU" sz="1400" dirty="0">
                <a:solidFill>
                  <a:schemeClr val="accent2"/>
                </a:solidFill>
              </a:rPr>
              <a:t> (</a:t>
            </a:r>
            <a:r>
              <a:rPr lang="ru-RU" altLang="ru-RU" sz="1400" dirty="0" err="1">
                <a:solidFill>
                  <a:schemeClr val="accent2"/>
                </a:solidFill>
              </a:rPr>
              <a:t>ФизТех</a:t>
            </a:r>
            <a:r>
              <a:rPr lang="ru-RU" altLang="ru-RU" sz="1400" dirty="0">
                <a:solidFill>
                  <a:schemeClr val="accent2"/>
                </a:solidFill>
              </a:rPr>
              <a:t>, группа </a:t>
            </a:r>
            <a:r>
              <a:rPr lang="ru-RU" altLang="ru-RU" sz="1400" dirty="0" err="1">
                <a:solidFill>
                  <a:schemeClr val="accent2"/>
                </a:solidFill>
              </a:rPr>
              <a:t>Э.А.Троппа</a:t>
            </a:r>
            <a:r>
              <a:rPr lang="ru-RU" altLang="ru-RU" sz="1400" dirty="0">
                <a:solidFill>
                  <a:schemeClr val="accent2"/>
                </a:solidFill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accent2"/>
                </a:solidFill>
              </a:rPr>
              <a:t>1976-1977 гг. – </a:t>
            </a:r>
            <a:r>
              <a:rPr lang="ru-RU" altLang="ru-RU" sz="1400" b="1" dirty="0">
                <a:solidFill>
                  <a:schemeClr val="accent2"/>
                </a:solidFill>
              </a:rPr>
              <a:t>А.А. Умнов и А.Ф. Алимов</a:t>
            </a:r>
            <a:r>
              <a:rPr lang="ru-RU" altLang="ru-RU" sz="1400" dirty="0">
                <a:solidFill>
                  <a:schemeClr val="accent2"/>
                </a:solidFill>
              </a:rPr>
              <a:t> – расчеты на БЭСМ-6 по моделированию продукционных процессов.</a:t>
            </a:r>
          </a:p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accent2"/>
                </a:solidFill>
              </a:rPr>
              <a:t>1982 г. – терминал БЭСМ-6 в ЗИНе (</a:t>
            </a:r>
            <a:r>
              <a:rPr lang="ru-RU" altLang="ru-RU" sz="1400" b="1" dirty="0">
                <a:solidFill>
                  <a:schemeClr val="accent2"/>
                </a:solidFill>
              </a:rPr>
              <a:t>А.А. Умнов</a:t>
            </a:r>
            <a:r>
              <a:rPr lang="ru-RU" altLang="ru-RU" sz="1400" dirty="0">
                <a:solidFill>
                  <a:schemeClr val="accent2"/>
                </a:solidFill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accent2"/>
                </a:solidFill>
              </a:rPr>
              <a:t>1985 г. – начало работ по зоологическим БД и машинным ключам (определителям)</a:t>
            </a:r>
            <a:r>
              <a:rPr lang="en-US" altLang="ru-RU" sz="1400" dirty="0">
                <a:solidFill>
                  <a:schemeClr val="accent2"/>
                </a:solidFill>
              </a:rPr>
              <a:t> (</a:t>
            </a:r>
            <a:r>
              <a:rPr lang="ru-RU" altLang="ru-RU" sz="1400" b="1" dirty="0" err="1">
                <a:solidFill>
                  <a:schemeClr val="accent2"/>
                </a:solidFill>
              </a:rPr>
              <a:t>А.Л.Лобанов</a:t>
            </a:r>
            <a:r>
              <a:rPr lang="ru-RU" altLang="ru-RU" sz="1400" dirty="0">
                <a:solidFill>
                  <a:schemeClr val="accent2"/>
                </a:solidFill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chemeClr val="accent2"/>
                </a:solidFill>
              </a:rPr>
              <a:t>[</a:t>
            </a:r>
            <a:r>
              <a:rPr lang="ru-RU" altLang="ru-RU" sz="1400" b="1" dirty="0">
                <a:solidFill>
                  <a:schemeClr val="accent2"/>
                </a:solidFill>
              </a:rPr>
              <a:t>1986 г. – сеть -  предшественница Интернета</a:t>
            </a:r>
            <a:r>
              <a:rPr lang="en-US" altLang="ru-RU" sz="1400" b="1" dirty="0">
                <a:solidFill>
                  <a:schemeClr val="accent2"/>
                </a:solidFill>
              </a:rPr>
              <a:t>]</a:t>
            </a:r>
            <a:endParaRPr lang="ru-RU" altLang="ru-RU" sz="14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ru-RU" sz="1400" dirty="0">
                <a:solidFill>
                  <a:schemeClr val="accent2"/>
                </a:solidFill>
              </a:rPr>
              <a:t>1988 </a:t>
            </a:r>
            <a:r>
              <a:rPr lang="ru-RU" altLang="ru-RU" sz="1400" dirty="0">
                <a:solidFill>
                  <a:schemeClr val="accent2"/>
                </a:solidFill>
              </a:rPr>
              <a:t>г. – </a:t>
            </a:r>
            <a:r>
              <a:rPr lang="ru-RU" altLang="ru-RU" sz="1400" b="1" dirty="0">
                <a:solidFill>
                  <a:schemeClr val="accent2"/>
                </a:solidFill>
              </a:rPr>
              <a:t>СМ-1420; Приказ</a:t>
            </a:r>
            <a:r>
              <a:rPr lang="ru-RU" sz="1400" dirty="0">
                <a:solidFill>
                  <a:srgbClr val="0046D2"/>
                </a:solidFill>
              </a:rPr>
              <a:t> N  1252-61 от 13.06.88 </a:t>
            </a:r>
            <a:endParaRPr lang="ru-RU" altLang="ru-RU" sz="14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accent2"/>
                </a:solidFill>
              </a:rPr>
              <a:t>1989 г. – </a:t>
            </a:r>
            <a:r>
              <a:rPr lang="en-US" altLang="ru-RU" sz="1400" dirty="0">
                <a:solidFill>
                  <a:schemeClr val="accent2"/>
                </a:solidFill>
              </a:rPr>
              <a:t>Commodore,  </a:t>
            </a:r>
            <a:r>
              <a:rPr lang="en-US" altLang="ru-RU" sz="1400" b="1" dirty="0">
                <a:solidFill>
                  <a:schemeClr val="accent2"/>
                </a:solidFill>
              </a:rPr>
              <a:t>Amstrad-PC 164</a:t>
            </a:r>
            <a:r>
              <a:rPr lang="ru-RU" altLang="ru-RU" sz="1400" b="1" dirty="0">
                <a:solidFill>
                  <a:schemeClr val="accent2"/>
                </a:solidFill>
              </a:rPr>
              <a:t>0 (на две лаборатории! «дежурство»)</a:t>
            </a:r>
            <a:endParaRPr lang="en-US" altLang="ru-RU" sz="14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chemeClr val="accent2"/>
                </a:solidFill>
              </a:rPr>
              <a:t>1990 </a:t>
            </a:r>
            <a:r>
              <a:rPr lang="ru-RU" altLang="ru-RU" sz="1400" b="1" dirty="0">
                <a:solidFill>
                  <a:schemeClr val="accent2"/>
                </a:solidFill>
              </a:rPr>
              <a:t>г. Совещание в ЗИНе по БД в биологии.</a:t>
            </a: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chemeClr val="accent2"/>
                </a:solidFill>
              </a:rPr>
              <a:t>[1991 </a:t>
            </a:r>
            <a:r>
              <a:rPr lang="ru-RU" altLang="ru-RU" sz="1400" b="1" dirty="0">
                <a:solidFill>
                  <a:schemeClr val="accent2"/>
                </a:solidFill>
              </a:rPr>
              <a:t>г. – появление Интернета</a:t>
            </a:r>
            <a:r>
              <a:rPr lang="en-US" altLang="ru-RU" sz="1400" b="1" dirty="0">
                <a:solidFill>
                  <a:schemeClr val="accent2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chemeClr val="accent2"/>
                </a:solidFill>
              </a:rPr>
              <a:t>1992 – </a:t>
            </a:r>
            <a:r>
              <a:rPr lang="ru-RU" altLang="ru-RU" sz="1400" dirty="0">
                <a:solidFill>
                  <a:schemeClr val="accent2"/>
                </a:solidFill>
              </a:rPr>
              <a:t>электронная почта (почти до 2002 года!)</a:t>
            </a:r>
            <a:endParaRPr lang="en-US" altLang="ru-RU" sz="1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314325" y="107950"/>
            <a:ext cx="5672138" cy="647700"/>
          </a:xfrm>
        </p:spPr>
        <p:txBody>
          <a:bodyPr/>
          <a:lstStyle/>
          <a:p>
            <a:pPr eaLnBrk="1" hangingPunct="1"/>
            <a:r>
              <a:rPr lang="en-US" altLang="ru-RU" smtClean="0">
                <a:solidFill>
                  <a:srgbClr val="0070C0"/>
                </a:solidFill>
              </a:rPr>
              <a:t/>
            </a:r>
            <a:br>
              <a:rPr lang="en-US" altLang="ru-RU" smtClean="0">
                <a:solidFill>
                  <a:srgbClr val="0070C0"/>
                </a:solidFill>
              </a:rPr>
            </a:br>
            <a:r>
              <a:rPr lang="ru-RU" altLang="ru-RU" sz="3600" b="1" smtClean="0">
                <a:solidFill>
                  <a:srgbClr val="0070C0"/>
                </a:solidFill>
              </a:rPr>
              <a:t>Спасибо за внимание!</a:t>
            </a:r>
            <a:r>
              <a:rPr lang="ru-RU" altLang="ru-RU" smtClean="0">
                <a:solidFill>
                  <a:srgbClr val="0070C0"/>
                </a:solidFill>
              </a:rPr>
              <a:t/>
            </a:r>
            <a:br>
              <a:rPr lang="ru-RU" altLang="ru-RU" smtClean="0">
                <a:solidFill>
                  <a:srgbClr val="0070C0"/>
                </a:solidFill>
              </a:rPr>
            </a:br>
            <a:endParaRPr lang="ru-RU" altLang="ru-RU" smtClean="0">
              <a:solidFill>
                <a:srgbClr val="0070C0"/>
              </a:solidFill>
            </a:endParaRPr>
          </a:p>
        </p:txBody>
      </p:sp>
      <p:sp>
        <p:nvSpPr>
          <p:cNvPr id="716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F41439A9-AFC4-4F98-BEA8-8FFF69720D89}" type="slidenum">
              <a:rPr lang="ru-RU" altLang="ru-RU" smtClean="0">
                <a:solidFill>
                  <a:schemeClr val="accent2"/>
                </a:solidFill>
              </a:rPr>
              <a:pPr defTabSz="658813"/>
              <a:t>40</a:t>
            </a:fld>
            <a:endParaRPr lang="ru-RU" altLang="ru-RU" smtClean="0">
              <a:solidFill>
                <a:schemeClr val="accent2"/>
              </a:solidFill>
            </a:endParaRPr>
          </a:p>
        </p:txBody>
      </p:sp>
      <p:pic>
        <p:nvPicPr>
          <p:cNvPr id="71683" name="Picture 4" descr="zin_dom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413" y="684213"/>
            <a:ext cx="5605462" cy="3775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Биологическое разнообразие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35" y="1092200"/>
            <a:ext cx="4116917" cy="308768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67D04-72C0-4074-977A-E980371B98FE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4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Биологическое разнообразие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67D04-72C0-4074-977A-E980371B98FE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2" y="799840"/>
            <a:ext cx="4968551" cy="3726414"/>
          </a:xfrm>
        </p:spPr>
      </p:pic>
    </p:spTree>
    <p:extLst>
      <p:ext uri="{BB962C8B-B14F-4D97-AF65-F5344CB8AC3E}">
        <p14:creationId xmlns:p14="http://schemas.microsoft.com/office/powerpoint/2010/main" val="28234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187326"/>
            <a:ext cx="5672138" cy="5684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Биологическое разнообразие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67D04-72C0-4074-977A-E980371B98FE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4" y="755799"/>
            <a:ext cx="4992554" cy="3744416"/>
          </a:xfrm>
        </p:spPr>
      </p:pic>
    </p:spTree>
    <p:extLst>
      <p:ext uri="{BB962C8B-B14F-4D97-AF65-F5344CB8AC3E}">
        <p14:creationId xmlns:p14="http://schemas.microsoft.com/office/powerpoint/2010/main" val="36509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Мирская Е.З. </a:t>
            </a:r>
            <a:r>
              <a:rPr lang="en-US" b="1" dirty="0" smtClean="0">
                <a:solidFill>
                  <a:srgbClr val="0070C0"/>
                </a:solidFill>
              </a:rPr>
              <a:t>, 2007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827807"/>
            <a:ext cx="5672138" cy="335208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этот период компьютерные телекоммуникации оказались не просто оптимальным, но практически единственным доступным для ученых средством оперативного общения, особенно с зарубежными коллегами, и соответственно — своего рода «</a:t>
            </a:r>
            <a:r>
              <a:rPr lang="ru-RU" b="1" dirty="0">
                <a:solidFill>
                  <a:srgbClr val="0070C0"/>
                </a:solidFill>
              </a:rPr>
              <a:t>индикатором включенности</a:t>
            </a:r>
            <a:r>
              <a:rPr lang="ru-RU" dirty="0">
                <a:solidFill>
                  <a:srgbClr val="0070C0"/>
                </a:solidFill>
              </a:rPr>
              <a:t>» в мировую науку.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67D04-72C0-4074-977A-E980371B98FE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67ED53A4-FF9C-4945-85D0-BFEFBDEC2CD1}" type="slidenum">
              <a:rPr lang="ru-RU" altLang="ru-RU" smtClean="0"/>
              <a:pPr defTabSz="658813"/>
              <a:t>6</a:t>
            </a:fld>
            <a:endParaRPr lang="ru-RU" altLang="ru-RU" smtClean="0"/>
          </a:p>
        </p:txBody>
      </p:sp>
      <p:sp>
        <p:nvSpPr>
          <p:cNvPr id="33794" name="Rectangle 12"/>
          <p:cNvSpPr>
            <a:spLocks noGrp="1" noChangeArrowheads="1"/>
          </p:cNvSpPr>
          <p:nvPr>
            <p:ph type="title"/>
          </p:nvPr>
        </p:nvSpPr>
        <p:spPr>
          <a:xfrm>
            <a:off x="314325" y="187325"/>
            <a:ext cx="5672138" cy="236538"/>
          </a:xfrm>
        </p:spPr>
        <p:txBody>
          <a:bodyPr/>
          <a:lstStyle/>
          <a:p>
            <a:pPr algn="l" eaLnBrk="1" hangingPunct="1"/>
            <a:r>
              <a:rPr lang="ru-RU" altLang="ru-RU" sz="2700" smtClean="0">
                <a:solidFill>
                  <a:schemeClr val="accent2"/>
                </a:solidFill>
              </a:rPr>
              <a:t>						Начало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14338" y="684213"/>
            <a:ext cx="5184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25413" y="36513"/>
            <a:ext cx="61753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46D2"/>
                </a:solidFill>
              </a:rPr>
              <a:t>АКАДЕМИЯ НАУК СССР</a:t>
            </a:r>
          </a:p>
          <a:p>
            <a:r>
              <a:rPr lang="ru-RU">
                <a:solidFill>
                  <a:srgbClr val="0046D2"/>
                </a:solidFill>
              </a:rPr>
              <a:t>ЗООЛОГИЧЕСКИЙ ИНСТИТУТ</a:t>
            </a:r>
          </a:p>
          <a:p>
            <a:r>
              <a:rPr lang="ru-RU">
                <a:solidFill>
                  <a:srgbClr val="0046D2"/>
                </a:solidFill>
              </a:rPr>
              <a:t>   ПРИКАЗ</a:t>
            </a:r>
          </a:p>
          <a:p>
            <a:r>
              <a:rPr lang="ru-RU">
                <a:solidFill>
                  <a:srgbClr val="0046D2"/>
                </a:solidFill>
              </a:rPr>
              <a:t>о создании межлабораторной</a:t>
            </a:r>
          </a:p>
          <a:p>
            <a:r>
              <a:rPr lang="ru-RU">
                <a:solidFill>
                  <a:srgbClr val="0046D2"/>
                </a:solidFill>
              </a:rPr>
              <a:t>группы по учету состава и</a:t>
            </a:r>
          </a:p>
          <a:p>
            <a:r>
              <a:rPr lang="ru-RU">
                <a:solidFill>
                  <a:srgbClr val="0046D2"/>
                </a:solidFill>
              </a:rPr>
              <a:t>изученности фауны СССР</a:t>
            </a:r>
          </a:p>
          <a:p>
            <a:endParaRPr lang="ru-RU">
              <a:solidFill>
                <a:srgbClr val="0046D2"/>
              </a:solidFill>
            </a:endParaRPr>
          </a:p>
          <a:p>
            <a:r>
              <a:rPr lang="ru-RU">
                <a:solidFill>
                  <a:srgbClr val="0046D2"/>
                </a:solidFill>
              </a:rPr>
              <a:t>От  13.06.88   N  1252-61</a:t>
            </a:r>
          </a:p>
          <a:p>
            <a:r>
              <a:rPr lang="ru-RU">
                <a:solidFill>
                  <a:srgbClr val="0046D2"/>
                </a:solidFill>
              </a:rPr>
              <a:t>            Ленинград</a:t>
            </a:r>
          </a:p>
          <a:p>
            <a:endParaRPr lang="ru-RU">
              <a:solidFill>
                <a:srgbClr val="0046D2"/>
              </a:solidFill>
            </a:endParaRPr>
          </a:p>
          <a:p>
            <a:r>
              <a:rPr lang="ru-RU" b="1">
                <a:solidFill>
                  <a:srgbClr val="0046D2"/>
                </a:solidFill>
              </a:rPr>
              <a:t>В связи с началом работ по созданию в ЗИН АН СССР банков данных по систематике, фаунистике, морфологии и экологии различных групп животных; а также в связи с необходимостью выполнения Институтом функций координатора научно-исследовательских работ по систематике животных СССР</a:t>
            </a:r>
          </a:p>
          <a:p>
            <a:r>
              <a:rPr lang="ru-RU" b="1">
                <a:solidFill>
                  <a:srgbClr val="0046D2"/>
                </a:solidFill>
              </a:rPr>
              <a:t> ПРИКАЗЫВАЮ:</a:t>
            </a:r>
          </a:p>
          <a:p>
            <a:r>
              <a:rPr lang="en-US">
                <a:solidFill>
                  <a:srgbClr val="0046D2"/>
                </a:solidFill>
              </a:rPr>
              <a:t> </a:t>
            </a:r>
            <a:endParaRPr lang="ru-RU">
              <a:solidFill>
                <a:srgbClr val="0046D2"/>
              </a:solidFill>
            </a:endParaRPr>
          </a:p>
          <a:p>
            <a:r>
              <a:rPr lang="ru-RU">
                <a:solidFill>
                  <a:srgbClr val="0046D2"/>
                </a:solidFill>
              </a:rPr>
              <a:t>1. </a:t>
            </a:r>
            <a:r>
              <a:rPr lang="ru-RU" b="1">
                <a:solidFill>
                  <a:srgbClr val="0046D2"/>
                </a:solidFill>
              </a:rPr>
              <a:t>Создать в Институте межлабораторную группу, которой поручить выяснение объема и состава  отдельных  таксонов животных СССР, учет их изученности и обеспеченности специалистами, поддержание этих сведений в соответствии с новейшими данными и формированию на основе этих сведений головных разделов машинных банков данных и кадастров.</a:t>
            </a:r>
          </a:p>
          <a:p>
            <a:endParaRPr lang="ru-RU" b="1">
              <a:solidFill>
                <a:srgbClr val="0046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E8DF095D-4F36-4087-995D-141CCCB91F83}" type="slidenum">
              <a:rPr lang="ru-RU" altLang="ru-RU" smtClean="0">
                <a:solidFill>
                  <a:srgbClr val="0046D2"/>
                </a:solidFill>
              </a:rPr>
              <a:pPr defTabSz="658813"/>
              <a:t>7</a:t>
            </a:fld>
            <a:endParaRPr lang="ru-RU" altLang="ru-RU" smtClean="0">
              <a:solidFill>
                <a:srgbClr val="0046D2"/>
              </a:solidFill>
            </a:endParaRPr>
          </a:p>
        </p:txBody>
      </p:sp>
      <p:sp>
        <p:nvSpPr>
          <p:cNvPr id="34818" name="Rectangle 12"/>
          <p:cNvSpPr>
            <a:spLocks noGrp="1" noChangeArrowheads="1"/>
          </p:cNvSpPr>
          <p:nvPr>
            <p:ph type="title"/>
          </p:nvPr>
        </p:nvSpPr>
        <p:spPr>
          <a:xfrm>
            <a:off x="314325" y="187325"/>
            <a:ext cx="5672138" cy="236538"/>
          </a:xfrm>
        </p:spPr>
        <p:txBody>
          <a:bodyPr/>
          <a:lstStyle/>
          <a:p>
            <a:pPr algn="l" eaLnBrk="1" hangingPunct="1"/>
            <a:r>
              <a:rPr lang="ru-RU" altLang="ru-RU" sz="2700" smtClean="0">
                <a:solidFill>
                  <a:srgbClr val="0046D2"/>
                </a:solidFill>
              </a:rPr>
              <a:t>						Начало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414338" y="684213"/>
            <a:ext cx="5184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46D2"/>
              </a:solidFill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541338"/>
            <a:ext cx="571817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934B3744-579A-4E7A-A312-20A3C4A4B560}" type="slidenum">
              <a:rPr lang="ru-RU" altLang="ru-RU" smtClean="0"/>
              <a:pPr defTabSz="658813"/>
              <a:t>8</a:t>
            </a:fld>
            <a:endParaRPr lang="ru-RU" altLang="ru-RU" smtClean="0"/>
          </a:p>
        </p:txBody>
      </p:sp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>
          <a:xfrm>
            <a:off x="314325" y="187325"/>
            <a:ext cx="5672138" cy="236538"/>
          </a:xfrm>
        </p:spPr>
        <p:txBody>
          <a:bodyPr/>
          <a:lstStyle/>
          <a:p>
            <a:pPr algn="l" eaLnBrk="1" hangingPunct="1"/>
            <a:r>
              <a:rPr lang="ru-RU" altLang="ru-RU" sz="2700" smtClean="0">
                <a:solidFill>
                  <a:schemeClr val="accent2"/>
                </a:solidFill>
              </a:rPr>
              <a:t>Начало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579438"/>
            <a:ext cx="62357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58813"/>
            <a:fld id="{4E74135C-3FCC-441B-9C2B-7E29B69FD6D5}" type="slidenum">
              <a:rPr lang="ru-RU" altLang="ru-RU" smtClean="0"/>
              <a:pPr defTabSz="658813"/>
              <a:t>9</a:t>
            </a:fld>
            <a:endParaRPr lang="ru-RU" altLang="ru-RU" smtClean="0"/>
          </a:p>
        </p:txBody>
      </p:sp>
      <p:sp>
        <p:nvSpPr>
          <p:cNvPr id="36866" name="Rectangle 12"/>
          <p:cNvSpPr>
            <a:spLocks noGrp="1" noChangeArrowheads="1"/>
          </p:cNvSpPr>
          <p:nvPr>
            <p:ph type="title"/>
          </p:nvPr>
        </p:nvSpPr>
        <p:spPr>
          <a:xfrm>
            <a:off x="314325" y="187325"/>
            <a:ext cx="5672138" cy="8572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70C0"/>
                </a:solidFill>
              </a:rPr>
              <a:t>Объективные причины компьютеризации в зоологии и гидробиологии:</a:t>
            </a:r>
            <a:endParaRPr lang="en-US" sz="2400" smtClean="0">
              <a:solidFill>
                <a:srgbClr val="0070C0"/>
              </a:solidFill>
            </a:endParaRPr>
          </a:p>
        </p:txBody>
      </p:sp>
      <p:sp>
        <p:nvSpPr>
          <p:cNvPr id="36867" name="Объект 1"/>
          <p:cNvSpPr>
            <a:spLocks noGrp="1"/>
          </p:cNvSpPr>
          <p:nvPr>
            <p:ph sz="half" idx="1"/>
          </p:nvPr>
        </p:nvSpPr>
        <p:spPr>
          <a:xfrm>
            <a:off x="314325" y="1331913"/>
            <a:ext cx="5716588" cy="2847975"/>
          </a:xfrm>
        </p:spPr>
        <p:txBody>
          <a:bodyPr/>
          <a:lstStyle/>
          <a:p>
            <a:pPr eaLnBrk="1" hangingPunct="1"/>
            <a:endParaRPr lang="en-US" sz="1400" b="1" dirty="0" smtClean="0">
              <a:solidFill>
                <a:srgbClr val="0046D2"/>
              </a:solidFill>
            </a:endParaRPr>
          </a:p>
          <a:p>
            <a:pPr eaLnBrk="1" hangingPunct="1"/>
            <a:r>
              <a:rPr lang="ru-RU" sz="1400" b="1" dirty="0" smtClean="0">
                <a:solidFill>
                  <a:srgbClr val="0046D2"/>
                </a:solidFill>
              </a:rPr>
              <a:t>Массивы</a:t>
            </a:r>
            <a:r>
              <a:rPr lang="ru-RU" sz="1400" dirty="0" smtClean="0">
                <a:solidFill>
                  <a:srgbClr val="0046D2"/>
                </a:solidFill>
              </a:rPr>
              <a:t> </a:t>
            </a:r>
            <a:r>
              <a:rPr lang="ru-RU" sz="1400" b="1" dirty="0" smtClean="0">
                <a:solidFill>
                  <a:srgbClr val="0046D2"/>
                </a:solidFill>
              </a:rPr>
              <a:t>данных</a:t>
            </a:r>
            <a:r>
              <a:rPr lang="ru-RU" sz="1400" dirty="0" smtClean="0">
                <a:solidFill>
                  <a:srgbClr val="0046D2"/>
                </a:solidFill>
              </a:rPr>
              <a:t> </a:t>
            </a:r>
            <a:r>
              <a:rPr lang="en-US" sz="1400" dirty="0" smtClean="0">
                <a:solidFill>
                  <a:srgbClr val="0046D2"/>
                </a:solidFill>
              </a:rPr>
              <a:t>(</a:t>
            </a:r>
            <a:r>
              <a:rPr lang="ru-RU" sz="1400" dirty="0" smtClean="0">
                <a:solidFill>
                  <a:srgbClr val="0046D2"/>
                </a:solidFill>
              </a:rPr>
              <a:t>кольцевание птиц</a:t>
            </a:r>
            <a:r>
              <a:rPr lang="en-US" sz="1400" dirty="0" smtClean="0">
                <a:solidFill>
                  <a:srgbClr val="0046D2"/>
                </a:solidFill>
              </a:rPr>
              <a:t>)</a:t>
            </a:r>
            <a:r>
              <a:rPr lang="ru-RU" sz="1400" dirty="0" smtClean="0">
                <a:solidFill>
                  <a:srgbClr val="0046D2"/>
                </a:solidFill>
              </a:rPr>
              <a:t>  и стандартные процедуры (каталоги)</a:t>
            </a:r>
            <a:endParaRPr lang="en-US" sz="1400" dirty="0" smtClean="0">
              <a:solidFill>
                <a:srgbClr val="0046D2"/>
              </a:solidFill>
            </a:endParaRPr>
          </a:p>
          <a:p>
            <a:pPr eaLnBrk="1" hangingPunct="1"/>
            <a:r>
              <a:rPr lang="ru-RU" sz="1400" b="1" dirty="0" smtClean="0">
                <a:solidFill>
                  <a:srgbClr val="0046D2"/>
                </a:solidFill>
              </a:rPr>
              <a:t> </a:t>
            </a:r>
            <a:r>
              <a:rPr lang="ru-RU" sz="1400" dirty="0" smtClean="0">
                <a:solidFill>
                  <a:srgbClr val="0046D2"/>
                </a:solidFill>
              </a:rPr>
              <a:t>Гидробиология – </a:t>
            </a:r>
            <a:r>
              <a:rPr lang="ru-RU" sz="1400" b="1" dirty="0" smtClean="0">
                <a:solidFill>
                  <a:srgbClr val="0046D2"/>
                </a:solidFill>
              </a:rPr>
              <a:t>модели</a:t>
            </a:r>
            <a:r>
              <a:rPr lang="ru-RU" sz="1400" dirty="0" smtClean="0">
                <a:solidFill>
                  <a:srgbClr val="0046D2"/>
                </a:solidFill>
              </a:rPr>
              <a:t> (сложные расчеты)</a:t>
            </a:r>
            <a:r>
              <a:rPr lang="en-US" sz="1400" dirty="0" smtClean="0">
                <a:solidFill>
                  <a:srgbClr val="0046D2"/>
                </a:solidFill>
              </a:rPr>
              <a:t>,</a:t>
            </a:r>
            <a:r>
              <a:rPr lang="ru-RU" sz="1400" dirty="0" smtClean="0">
                <a:solidFill>
                  <a:srgbClr val="0046D2"/>
                </a:solidFill>
              </a:rPr>
              <a:t> математика….</a:t>
            </a:r>
            <a:endParaRPr lang="en-US" sz="1400" dirty="0" smtClean="0">
              <a:solidFill>
                <a:srgbClr val="0046D2"/>
              </a:solidFill>
            </a:endParaRPr>
          </a:p>
          <a:p>
            <a:pPr eaLnBrk="1" hangingPunct="1"/>
            <a:r>
              <a:rPr lang="ru-RU" sz="1400" dirty="0" smtClean="0">
                <a:solidFill>
                  <a:srgbClr val="0046D2"/>
                </a:solidFill>
              </a:rPr>
              <a:t> </a:t>
            </a:r>
            <a:r>
              <a:rPr lang="ru-RU" sz="1400" b="1" dirty="0" smtClean="0">
                <a:solidFill>
                  <a:srgbClr val="0046D2"/>
                </a:solidFill>
              </a:rPr>
              <a:t>Биоразнообразие</a:t>
            </a:r>
            <a:r>
              <a:rPr lang="ru-RU" sz="1400" dirty="0" smtClean="0">
                <a:solidFill>
                  <a:srgbClr val="0046D2"/>
                </a:solidFill>
              </a:rPr>
              <a:t> </a:t>
            </a:r>
            <a:r>
              <a:rPr lang="en-US" sz="1400" dirty="0" smtClean="0">
                <a:solidFill>
                  <a:srgbClr val="0046D2"/>
                </a:solidFill>
              </a:rPr>
              <a:t>- </a:t>
            </a:r>
            <a:r>
              <a:rPr lang="ru-RU" sz="1400" dirty="0" smtClean="0">
                <a:solidFill>
                  <a:srgbClr val="0046D2"/>
                </a:solidFill>
              </a:rPr>
              <a:t>1,5 млн таксонов </a:t>
            </a:r>
            <a:r>
              <a:rPr lang="en-US" sz="1400" dirty="0" smtClean="0">
                <a:solidFill>
                  <a:srgbClr val="0046D2"/>
                </a:solidFill>
              </a:rPr>
              <a:t>(</a:t>
            </a:r>
            <a:r>
              <a:rPr lang="ru-RU" sz="1400" dirty="0" smtClean="0">
                <a:solidFill>
                  <a:srgbClr val="0046D2"/>
                </a:solidFill>
              </a:rPr>
              <a:t>КБР – 5 июня 1992 г. Рио-де-Жанейро)</a:t>
            </a:r>
            <a:endParaRPr lang="en-US" sz="1400" dirty="0" smtClean="0">
              <a:solidFill>
                <a:srgbClr val="0046D2"/>
              </a:solidFill>
            </a:endParaRPr>
          </a:p>
          <a:p>
            <a:pPr eaLnBrk="1" hangingPunct="1"/>
            <a:r>
              <a:rPr lang="ru-RU" sz="1400" dirty="0" smtClean="0">
                <a:solidFill>
                  <a:srgbClr val="0046D2"/>
                </a:solidFill>
              </a:rPr>
              <a:t> Коллекции – </a:t>
            </a:r>
            <a:r>
              <a:rPr lang="ru-RU" sz="1400" b="1" dirty="0" smtClean="0">
                <a:solidFill>
                  <a:srgbClr val="0046D2"/>
                </a:solidFill>
              </a:rPr>
              <a:t>массивы</a:t>
            </a:r>
            <a:r>
              <a:rPr lang="en-US" sz="1400" b="1" dirty="0" smtClean="0">
                <a:solidFill>
                  <a:srgbClr val="0046D2"/>
                </a:solidFill>
              </a:rPr>
              <a:t> </a:t>
            </a:r>
            <a:r>
              <a:rPr lang="ru-RU" sz="1400" b="1" dirty="0" smtClean="0">
                <a:solidFill>
                  <a:srgbClr val="0046D2"/>
                </a:solidFill>
              </a:rPr>
              <a:t>данных</a:t>
            </a:r>
            <a:r>
              <a:rPr lang="ru-RU" sz="1400" dirty="0" smtClean="0">
                <a:solidFill>
                  <a:srgbClr val="0046D2"/>
                </a:solidFill>
              </a:rPr>
              <a:t> и определители – программы () разнообразие подходов </a:t>
            </a:r>
            <a:br>
              <a:rPr lang="ru-RU" sz="1400" dirty="0" smtClean="0">
                <a:solidFill>
                  <a:srgbClr val="0046D2"/>
                </a:solidFill>
              </a:rPr>
            </a:br>
            <a:endParaRPr lang="en-US" sz="1400" dirty="0" smtClean="0">
              <a:solidFill>
                <a:srgbClr val="0046D2"/>
              </a:solidFill>
            </a:endParaRPr>
          </a:p>
          <a:p>
            <a:pPr eaLnBrk="1" hangingPunct="1"/>
            <a:r>
              <a:rPr lang="ru-RU" sz="1400" i="1" dirty="0" smtClean="0">
                <a:solidFill>
                  <a:srgbClr val="0046D2"/>
                </a:solidFill>
              </a:rPr>
              <a:t> Определители </a:t>
            </a:r>
            <a:r>
              <a:rPr lang="en-US" sz="1400" i="1" dirty="0" smtClean="0">
                <a:solidFill>
                  <a:srgbClr val="0046D2"/>
                </a:solidFill>
              </a:rPr>
              <a:t> - </a:t>
            </a:r>
            <a:r>
              <a:rPr lang="ru-RU" sz="1400" i="1" dirty="0" smtClean="0">
                <a:solidFill>
                  <a:srgbClr val="0046D2"/>
                </a:solidFill>
              </a:rPr>
              <a:t> матрицы – признаки и состояния</a:t>
            </a:r>
          </a:p>
          <a:p>
            <a:pPr eaLnBrk="1" hangingPunct="1"/>
            <a:r>
              <a:rPr lang="ru-RU" sz="1400" b="1" i="1" dirty="0" smtClean="0"/>
              <a:t>«Ключи составляются теми, кому они не нужны, </a:t>
            </a:r>
            <a:br>
              <a:rPr lang="ru-RU" sz="1400" b="1" i="1" dirty="0" smtClean="0"/>
            </a:br>
            <a:r>
              <a:rPr lang="ru-RU" sz="1400" b="1" i="1" dirty="0" smtClean="0"/>
              <a:t>для тех, кто не сможет ими пользоваться»</a:t>
            </a:r>
            <a:endParaRPr lang="en-US" sz="1400" dirty="0" smtClean="0">
              <a:solidFill>
                <a:srgbClr val="0046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58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58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7532</TotalTime>
  <Words>1755</Words>
  <Application>Microsoft Office PowerPoint</Application>
  <PresentationFormat>Произвольный</PresentationFormat>
  <Paragraphs>220</Paragraphs>
  <Slides>43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Оформление по умолчанию</vt:lpstr>
      <vt:lpstr>Специальное оформление</vt:lpstr>
      <vt:lpstr> </vt:lpstr>
      <vt:lpstr>Посвящается О.А. Скарлато (1920-1994), А.А. Умнову (1941-1998), М.В. Зайцеву (1954-2005), С.Д. Степаньянц (1934-2015) и А.А. Голикову (1959-2017). </vt:lpstr>
      <vt:lpstr>Презентация PowerPoint</vt:lpstr>
      <vt:lpstr>Начало</vt:lpstr>
      <vt:lpstr>Мирская Е.З. , 2007 </vt:lpstr>
      <vt:lpstr>      Начало</vt:lpstr>
      <vt:lpstr>      Начало</vt:lpstr>
      <vt:lpstr>Начало</vt:lpstr>
      <vt:lpstr>Объективные причины компьютеризации в зоологии и гидробиологии:</vt:lpstr>
      <vt:lpstr>Объективные причины компьютеризации в зоологии и гидробиологии:</vt:lpstr>
      <vt:lpstr>Парадокс Кержнера – «антикомп»</vt:lpstr>
      <vt:lpstr>Роль различных совещаний и конференций в развитии информационных технологий в зоологии и ботанике</vt:lpstr>
      <vt:lpstr>Роль различных совещаний и конференций в развитии информационных технологий в зоологии и ботанике</vt:lpstr>
      <vt:lpstr>Роль различных совещаний и конференций в развитии информационных технологий в зоологии и ботанике</vt:lpstr>
      <vt:lpstr>Роль различных совещаний и конференций в развитии информационных технологий в зоологии и ботанике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ЗООИНТ - ЗООлогическая ИНТегрированная информационно-поисковая система ((1993-2005 гг.)1 http://www.zin.ru/projects/zooint_r/index.html</vt:lpstr>
      <vt:lpstr>Проект-долгожитель "ZOOINT", который использовал как таксономическую основу - стандарт ZOOCOD и служил образцом для других проектов и источником информации о стандарте.</vt:lpstr>
      <vt:lpstr>Стандарт ZOOCOD - концепция отражения зоологических иерархических классификаций в плоских таблицах реляционных баз данных (Лобанов, 1986; Лобанов, Зайцев, 1991)</vt:lpstr>
      <vt:lpstr>Стандарт ZOOCOD - концепция отражения зоологических иерархических классификаций в плоских таблицах реляционных баз данных</vt:lpstr>
      <vt:lpstr>Распространение концепции ZOOCOD на географические и морфологические данные, и на другие аспекты зоологической информации (С. Медведев, Лобанов, 1999).</vt:lpstr>
      <vt:lpstr>Первая локальная сеть в ЗИНе</vt:lpstr>
      <vt:lpstr>Презентация PowerPoint</vt:lpstr>
      <vt:lpstr>31 января 2002 г. Зоологический институт РАН (ЗИН) заключил государственный контракт на выполнение научно-исследовательских работ по теме "Информационная система по биоразнообразию“ (http://www.zin.ru/BioDiv/index.html).</vt:lpstr>
      <vt:lpstr>Информационная система  "Биоразнообразие животных России“  – ZooDiv (2006 г.) </vt:lpstr>
      <vt:lpstr>Распределенная информационная система OCEAN по морским беспозвоночным (А.А. Голиков,  А.Л. Лобанов, И.С. Смирнов). (ОС MS DOS и Windows) </vt:lpstr>
      <vt:lpstr>Станционная база данных</vt:lpstr>
      <vt:lpstr>Новый вариант ИПС «ОКЕАН» под управлением MS SQL Server  (А.А. Голиков) http://10.0.0.10/ocean/</vt:lpstr>
      <vt:lpstr>Запрос по любому таксономическому рангу + карта + таблица в формате Excel</vt:lpstr>
      <vt:lpstr>Сайт «Жуки и колеоптерологи» </vt:lpstr>
      <vt:lpstr>Страничка компьютерных проектов, которые разрабатываются в ЗИНе</vt:lpstr>
      <vt:lpstr>Программа по оцифровке коллекций. https://www.zin.ru/Collections/Ophiuroidea/catalog.htm </vt:lpstr>
      <vt:lpstr>Программа по оцифровке коллекций. https://www.zin.ru/Collections/Ophiuroidea/catalog.htm </vt:lpstr>
      <vt:lpstr>«Виртуальные группы научного общения, легко формирующиеся на основании общности профессиональных интересов, объединяют все более гомогенизированные коллективы,… Усиление фрагментации, «капсулирование» проблемных областей ослабляют и даже снимают возможность перекрестного опыления одного из основных стимуляторов развития научного знания.»</vt:lpstr>
      <vt:lpstr>«Сохранение разнообразия – крайне важное условие устойчивой дееспособности и продуктивности интегрированной глобальной науки. Собственная жизнеспособность науки, как и биоценоза, обеспечивается разнообразием (на личностном, групповом и национальном уровнях), поэтому его сохранение – одна из серьезных задач и проблем для исследования.»</vt:lpstr>
      <vt:lpstr> Спасибо за внимание! </vt:lpstr>
      <vt:lpstr>Биологическое разнообразие</vt:lpstr>
      <vt:lpstr>Биологическое разнообразие</vt:lpstr>
      <vt:lpstr>Биологическое разнообразие</vt:lpstr>
    </vt:vector>
  </TitlesOfParts>
  <Company>ZIN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654</cp:revision>
  <dcterms:created xsi:type="dcterms:W3CDTF">2006-03-18T14:08:28Z</dcterms:created>
  <dcterms:modified xsi:type="dcterms:W3CDTF">2018-05-15T10:00:46Z</dcterms:modified>
</cp:coreProperties>
</file>