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86" r:id="rId3"/>
    <p:sldId id="281" r:id="rId4"/>
    <p:sldId id="260" r:id="rId5"/>
    <p:sldId id="262" r:id="rId6"/>
    <p:sldId id="282" r:id="rId7"/>
    <p:sldId id="273" r:id="rId8"/>
    <p:sldId id="263" r:id="rId9"/>
    <p:sldId id="267" r:id="rId10"/>
    <p:sldId id="268" r:id="rId11"/>
    <p:sldId id="280" r:id="rId12"/>
    <p:sldId id="28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84" d="100"/>
          <a:sy n="84" d="100"/>
        </p:scale>
        <p:origin x="150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percent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342615912"/>
        <c:axId val="342617872"/>
        <c:axId val="0"/>
      </c:bar3DChart>
      <c:catAx>
        <c:axId val="342615912"/>
        <c:scaling>
          <c:orientation val="minMax"/>
        </c:scaling>
        <c:delete val="0"/>
        <c:axPos val="l"/>
        <c:majorTickMark val="none"/>
        <c:minorTickMark val="none"/>
        <c:tickLblPos val="nextTo"/>
        <c:crossAx val="342617872"/>
        <c:crosses val="autoZero"/>
        <c:auto val="1"/>
        <c:lblAlgn val="ctr"/>
        <c:lblOffset val="100"/>
        <c:noMultiLvlLbl val="0"/>
      </c:catAx>
      <c:valAx>
        <c:axId val="3426178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3426159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chemeClr val="bg1"/>
        </a:solidFill>
      </c:spPr>
    </c:floor>
    <c:sideWall>
      <c:thickness val="0"/>
    </c:sideWall>
    <c:backWall>
      <c:thickness val="0"/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4</c:v>
                </c:pt>
              </c:strCache>
            </c:strRef>
          </c:tx>
          <c:invertIfNegative val="0"/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</c:v>
                </c:pt>
                <c:pt idx="1">
                  <c:v>30</c:v>
                </c:pt>
                <c:pt idx="2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invertIfNegative val="0"/>
          <c:dLbls>
            <c:delete val="1"/>
          </c:dLbls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342615128"/>
        <c:axId val="342615520"/>
        <c:axId val="0"/>
      </c:bar3DChart>
      <c:catAx>
        <c:axId val="3426151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342615520"/>
        <c:crosses val="autoZero"/>
        <c:auto val="1"/>
        <c:lblAlgn val="ctr"/>
        <c:lblOffset val="100"/>
        <c:noMultiLvlLbl val="0"/>
      </c:catAx>
      <c:valAx>
        <c:axId val="3426155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3426151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med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7C3E7-9300-40D2-8155-DBCBE5BB5C1D}" type="datetimeFigureOut">
              <a:rPr lang="ru-RU" smtClean="0"/>
              <a:pPr/>
              <a:t>05.12.2014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5FA0-9DC3-464F-9184-29733565EF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circl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49.jpeg"/><Relationship Id="rId18" Type="http://schemas.openxmlformats.org/officeDocument/2006/relationships/image" Target="../media/image54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1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image" Target="../media/image47.jpeg"/><Relationship Id="rId5" Type="http://schemas.openxmlformats.org/officeDocument/2006/relationships/image" Target="../media/image42.jpeg"/><Relationship Id="rId15" Type="http://schemas.openxmlformats.org/officeDocument/2006/relationships/image" Target="../media/image51.jpeg"/><Relationship Id="rId10" Type="http://schemas.openxmlformats.org/officeDocument/2006/relationships/image" Target="../media/image3.png"/><Relationship Id="rId19" Type="http://schemas.openxmlformats.org/officeDocument/2006/relationships/image" Target="../media/image55.gif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2.jpeg"/><Relationship Id="rId5" Type="http://schemas.openxmlformats.org/officeDocument/2006/relationships/image" Target="../media/image27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5.gif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c94a5be0b33f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1000108"/>
            <a:ext cx="419100" cy="361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285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Средняя общеобразовательная школа</a:t>
            </a:r>
          </a:p>
          <a:p>
            <a:pPr algn="ctr"/>
            <a:r>
              <a:rPr lang="ru-RU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«Школа надомного обучения» № 367 </a:t>
            </a:r>
          </a:p>
          <a:p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" y="1441440"/>
            <a:ext cx="9144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Исследование в домашней лаборатории цикла развития </a:t>
            </a:r>
            <a:r>
              <a:rPr lang="ru-RU" sz="3600" b="1" dirty="0" err="1" smtClean="0">
                <a:solidFill>
                  <a:srgbClr val="FF0000"/>
                </a:solidFill>
                <a:latin typeface="Comic Sans MS" pitchFamily="66" charset="0"/>
              </a:rPr>
              <a:t>Harmonia</a:t>
            </a:r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Comic Sans MS" pitchFamily="66" charset="0"/>
              </a:rPr>
              <a:t>axyridis</a:t>
            </a:r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, определение </a:t>
            </a:r>
            <a:r>
              <a:rPr lang="ru-RU" sz="3600" b="1" dirty="0" err="1" smtClean="0">
                <a:solidFill>
                  <a:srgbClr val="FF0000"/>
                </a:solidFill>
                <a:latin typeface="Comic Sans MS" pitchFamily="66" charset="0"/>
              </a:rPr>
              <a:t>межполовых</a:t>
            </a:r>
            <a:r>
              <a:rPr lang="ru-RU" sz="3600" b="1" dirty="0" smtClean="0">
                <a:solidFill>
                  <a:srgbClr val="FF0000"/>
                </a:solidFill>
                <a:latin typeface="Comic Sans MS" pitchFamily="66" charset="0"/>
              </a:rPr>
              <a:t> различий у жуков этого вида. Изучение значения божьей коровки для человека. 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2166" y="5213052"/>
            <a:ext cx="3071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Работу выполнил ученик четвёртого класса</a:t>
            </a:r>
          </a:p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Тимофей Могилевич. </a:t>
            </a:r>
            <a:r>
              <a:rPr lang="ru-RU" sz="2000" b="1" dirty="0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Руководитель проекта            </a:t>
            </a:r>
            <a:r>
              <a:rPr lang="ru-RU" sz="2000" b="1" smtClean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2700000" scaled="1"/>
                </a:gradFill>
              </a:rPr>
              <a:t>Н.Н. Жигальская</a:t>
            </a:r>
            <a:endParaRPr lang="ru-RU" sz="2000" b="1" dirty="0" smtClean="0">
              <a:ln>
                <a:solidFill>
                  <a:schemeClr val="bg1"/>
                </a:solidFill>
              </a:ln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2700000" scaled="1"/>
              </a:gradFill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u-RU" sz="3600" b="1" u="sng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Практическая работа № 4.</a:t>
            </a:r>
          </a:p>
          <a:p>
            <a:pPr algn="ctr"/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  </a:t>
            </a:r>
            <a:endParaRPr lang="ru-RU" dirty="0" smtClean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ru-RU" sz="2400" b="1" i="1" u="sng" dirty="0" smtClean="0">
                <a:ln>
                  <a:solidFill>
                    <a:schemeClr val="bg1"/>
                  </a:solidFill>
                </a:ln>
              </a:rPr>
              <a:t>Цель работы: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</a:rPr>
              <a:t>  </a:t>
            </a:r>
            <a:r>
              <a:rPr lang="ru-RU" sz="2400" b="1" i="1" dirty="0" smtClean="0"/>
              <a:t>построить домик для зимовки божьих коровок. </a:t>
            </a:r>
            <a:endParaRPr lang="ru-RU" sz="2400" b="1" dirty="0" smtClean="0"/>
          </a:p>
          <a:p>
            <a:pPr algn="ctr"/>
            <a:r>
              <a:rPr lang="ru-RU" sz="2400" b="1" i="1" u="sng" dirty="0" smtClean="0">
                <a:ln>
                  <a:solidFill>
                    <a:schemeClr val="bg1"/>
                  </a:solidFill>
                </a:ln>
              </a:rPr>
              <a:t>Срок работы: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</a:rPr>
              <a:t> </a:t>
            </a:r>
            <a:r>
              <a:rPr lang="ru-RU" sz="2400" b="1" i="1" dirty="0" smtClean="0"/>
              <a:t>с 20.07.2012 по 26.08.2012 года.</a:t>
            </a:r>
            <a:endParaRPr lang="ru-RU" sz="2400" b="1" dirty="0" smtClean="0"/>
          </a:p>
          <a:p>
            <a:pPr algn="ctr"/>
            <a:endParaRPr lang="ru-RU" dirty="0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9" name="Рисунок 8" descr="http://boja-korovka.ucoz.ru/_pu/0/72535568.jpg"/>
          <p:cNvPicPr/>
          <p:nvPr/>
        </p:nvPicPr>
        <p:blipFill>
          <a:blip r:embed="rId3" cstate="print">
            <a:lum/>
          </a:blip>
          <a:srcRect b="7246"/>
          <a:stretch>
            <a:fillRect/>
          </a:stretch>
        </p:blipFill>
        <p:spPr bwMode="auto">
          <a:xfrm>
            <a:off x="428596" y="2428868"/>
            <a:ext cx="1857388" cy="1785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Рисунок 9" descr="http://boja-korovka.ucoz.ru/_pu/0/77626053.jpg"/>
          <p:cNvPicPr/>
          <p:nvPr/>
        </p:nvPicPr>
        <p:blipFill>
          <a:blip r:embed="rId4" cstate="print">
            <a:lum/>
          </a:blip>
          <a:srcRect b="5932"/>
          <a:stretch>
            <a:fillRect/>
          </a:stretch>
        </p:blipFill>
        <p:spPr bwMode="auto">
          <a:xfrm>
            <a:off x="6858016" y="2428868"/>
            <a:ext cx="1857388" cy="1785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Рисунок 10" descr="http://boja-korovka.ucoz.ru/_pu/0/14185578.jpg"/>
          <p:cNvPicPr/>
          <p:nvPr/>
        </p:nvPicPr>
        <p:blipFill>
          <a:blip r:embed="rId5" cstate="print">
            <a:lum/>
          </a:blip>
          <a:srcRect b="6684"/>
          <a:stretch>
            <a:fillRect/>
          </a:stretch>
        </p:blipFill>
        <p:spPr bwMode="auto">
          <a:xfrm>
            <a:off x="6858016" y="4572008"/>
            <a:ext cx="1857388" cy="17621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" name="Рисунок 11" descr="http://boja-korovka.ucoz.ru/_pu/0/07883580.jpg"/>
          <p:cNvPicPr/>
          <p:nvPr/>
        </p:nvPicPr>
        <p:blipFill>
          <a:blip r:embed="rId6" cstate="print">
            <a:lum/>
          </a:blip>
          <a:srcRect b="6628"/>
          <a:stretch>
            <a:fillRect/>
          </a:stretch>
        </p:blipFill>
        <p:spPr bwMode="auto">
          <a:xfrm>
            <a:off x="428596" y="4572008"/>
            <a:ext cx="1857388" cy="1755824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" name="Рисунок 12" descr="http://boja-korovka.ucoz.ru/_pu/0/77591908.jpg"/>
          <p:cNvPicPr/>
          <p:nvPr/>
        </p:nvPicPr>
        <p:blipFill>
          <a:blip r:embed="rId7" cstate="print">
            <a:lum/>
          </a:blip>
          <a:srcRect b="5810"/>
          <a:stretch>
            <a:fillRect/>
          </a:stretch>
        </p:blipFill>
        <p:spPr bwMode="auto">
          <a:xfrm>
            <a:off x="4714876" y="2428868"/>
            <a:ext cx="1857388" cy="1785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" name="Рисунок 13" descr="http://boja-korovka.ucoz.ru/_pu/0/34073874.jpg"/>
          <p:cNvPicPr/>
          <p:nvPr/>
        </p:nvPicPr>
        <p:blipFill>
          <a:blip r:embed="rId8" cstate="print">
            <a:lum/>
          </a:blip>
          <a:srcRect b="10448"/>
          <a:stretch>
            <a:fillRect/>
          </a:stretch>
        </p:blipFill>
        <p:spPr bwMode="auto">
          <a:xfrm>
            <a:off x="2571736" y="2428868"/>
            <a:ext cx="1857388" cy="1785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" name="Рисунок 14" descr="alt"/>
          <p:cNvPicPr/>
          <p:nvPr/>
        </p:nvPicPr>
        <p:blipFill>
          <a:blip r:embed="rId9" cstate="print">
            <a:lum/>
          </a:blip>
          <a:srcRect/>
          <a:stretch>
            <a:fillRect/>
          </a:stretch>
        </p:blipFill>
        <p:spPr bwMode="auto">
          <a:xfrm>
            <a:off x="3143240" y="4572008"/>
            <a:ext cx="2857520" cy="17859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72462" y="642918"/>
            <a:ext cx="419100" cy="361950"/>
          </a:xfrm>
          <a:prstGeom prst="rect">
            <a:avLst/>
          </a:prstGeom>
        </p:spPr>
      </p:pic>
      <p:pic>
        <p:nvPicPr>
          <p:cNvPr id="16" name="Рисунок 15" descr="IMG_2977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82689" y="1714488"/>
            <a:ext cx="5503955" cy="4888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IMG_2981.JPG"/>
          <p:cNvPicPr>
            <a:picLocks noChangeAspect="1"/>
          </p:cNvPicPr>
          <p:nvPr/>
        </p:nvPicPr>
        <p:blipFill>
          <a:blip r:embed="rId12" cstate="print"/>
          <a:srcRect l="8593" r="10156"/>
          <a:stretch>
            <a:fillRect/>
          </a:stretch>
        </p:blipFill>
        <p:spPr>
          <a:xfrm>
            <a:off x="1785918" y="1714488"/>
            <a:ext cx="5500726" cy="4881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IMG_2983.JPG"/>
          <p:cNvPicPr>
            <a:picLocks noChangeAspect="1"/>
          </p:cNvPicPr>
          <p:nvPr/>
        </p:nvPicPr>
        <p:blipFill>
          <a:blip r:embed="rId13" cstate="print"/>
          <a:srcRect l="18750" r="2343"/>
          <a:stretch>
            <a:fillRect/>
          </a:stretch>
        </p:blipFill>
        <p:spPr>
          <a:xfrm>
            <a:off x="1785918" y="1714488"/>
            <a:ext cx="550072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IMG_2993.JPG"/>
          <p:cNvPicPr>
            <a:picLocks noChangeAspect="1"/>
          </p:cNvPicPr>
          <p:nvPr/>
        </p:nvPicPr>
        <p:blipFill>
          <a:blip r:embed="rId14" cstate="print"/>
          <a:srcRect l="11718" r="13281"/>
          <a:stretch>
            <a:fillRect/>
          </a:stretch>
        </p:blipFill>
        <p:spPr>
          <a:xfrm>
            <a:off x="1785918" y="1714488"/>
            <a:ext cx="550072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IMG_3004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785918" y="1714488"/>
            <a:ext cx="550072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IMG_3014.JPG"/>
          <p:cNvPicPr>
            <a:picLocks noChangeAspect="1"/>
          </p:cNvPicPr>
          <p:nvPr/>
        </p:nvPicPr>
        <p:blipFill>
          <a:blip r:embed="rId16" cstate="print"/>
          <a:srcRect l="10156" r="14843"/>
          <a:stretch>
            <a:fillRect/>
          </a:stretch>
        </p:blipFill>
        <p:spPr>
          <a:xfrm>
            <a:off x="1785918" y="1714488"/>
            <a:ext cx="550072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IMG_3228.JPG"/>
          <p:cNvPicPr>
            <a:picLocks noChangeAspect="1"/>
          </p:cNvPicPr>
          <p:nvPr/>
        </p:nvPicPr>
        <p:blipFill>
          <a:blip r:embed="rId17" cstate="print"/>
          <a:srcRect l="8593" r="15625"/>
          <a:stretch>
            <a:fillRect/>
          </a:stretch>
        </p:blipFill>
        <p:spPr>
          <a:xfrm>
            <a:off x="1785918" y="1714488"/>
            <a:ext cx="550072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IMG_3240.JPG"/>
          <p:cNvPicPr>
            <a:picLocks noChangeAspect="1"/>
          </p:cNvPicPr>
          <p:nvPr/>
        </p:nvPicPr>
        <p:blipFill>
          <a:blip r:embed="rId18" cstate="print"/>
          <a:srcRect l="7031" r="6250"/>
          <a:stretch>
            <a:fillRect/>
          </a:stretch>
        </p:blipFill>
        <p:spPr>
          <a:xfrm>
            <a:off x="214282" y="619148"/>
            <a:ext cx="8643998" cy="60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http://www.nivagold.ru/raznoe2/bcorovca/corovca/Photo%20012.gif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2844" y="6000768"/>
            <a:ext cx="928662" cy="8572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4282" y="500042"/>
            <a:ext cx="8786874" cy="621510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9652" y="4357694"/>
            <a:ext cx="419100" cy="36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Инструкция по применению биологического средства борьбы с тлей.</a:t>
            </a:r>
            <a:endParaRPr lang="ru-RU" sz="2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500042"/>
            <a:ext cx="371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u="sng" dirty="0" smtClean="0">
                <a:solidFill>
                  <a:srgbClr val="00B050"/>
                </a:solidFill>
              </a:rPr>
              <a:t>Божья коровка </a:t>
            </a:r>
            <a:endParaRPr lang="ru-RU" sz="2400" b="1" i="1" u="sng" dirty="0" smtClean="0">
              <a:ln>
                <a:solidFill>
                  <a:schemeClr val="bg1"/>
                </a:solidFill>
              </a:ln>
              <a:solidFill>
                <a:srgbClr val="00B050"/>
              </a:solidFill>
            </a:endParaRP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4282" y="928670"/>
            <a:ext cx="42148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Назначение:</a:t>
            </a:r>
          </a:p>
          <a:p>
            <a:r>
              <a:rPr lang="ru-RU" sz="1100" dirty="0" smtClean="0"/>
              <a:t>Божья коровка – насекомое, отряд жесткокрылые. Питается тлей, червецами, листоблошками, щитовками, клещами и личинками каларадских жуков.</a:t>
            </a:r>
            <a:endParaRPr lang="ru-RU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214282" y="1643050"/>
            <a:ext cx="42148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Действие:</a:t>
            </a:r>
          </a:p>
          <a:p>
            <a:r>
              <a:rPr lang="ru-RU" sz="1100" dirty="0" smtClean="0"/>
              <a:t>В природе божья коровка полностью не уничтожает тлю, а снижает ее численность. Благодаря этому растение не погибает, а продолжает расти и плодоносить. В домашних условиях, в закрытом пространстве жуки и личинки полностью съедают тлю. Личинки более эффективны в использовании, т.к. они более прожорливы и не разлетаются.</a:t>
            </a:r>
            <a:endParaRPr lang="ru-RU" sz="1100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2857496"/>
            <a:ext cx="421484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Применение:</a:t>
            </a:r>
          </a:p>
          <a:p>
            <a:r>
              <a:rPr lang="ru-RU" sz="1100" dirty="0" smtClean="0"/>
              <a:t>Чтобы не нарушать естественный баланс в природе , лучше использовать божьих коровок, которые проживают в вашей местности. Жуков и личинок собирать в природе или разводить в домашних условиях и выпускать на садовый участок. Личинок , выведенных дома, выпускать на растения после того ,как они достигнут 3-4 стадии развития. Для использования на комнатных цветах – посадить жуков или личинок на растение, накрыть его плотной, пропускающей свет и воздух ,тканью.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0" y="866264"/>
            <a:ext cx="4429156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Рекомендации по разведению в домашних условиях:</a:t>
            </a:r>
          </a:p>
          <a:p>
            <a:r>
              <a:rPr lang="ru-RU" sz="1100" dirty="0" smtClean="0"/>
              <a:t>Жуков и личинок собрать в природе. Поселить дома раздельно, в обычные стеклянные банки. На дно банки  насыпать небольшой слой песка, который нужно увлажнять по мере высыхания. В песок вставлять веточки растений ,зараженные тлей и принесенные с улицы. Если нет возможности найти тлю, коровок временно можно кормить при помощи ватной палочки или кусочка выты, смоченного в  растворе меда с водой и помещенного в банку. Уборку в банке нужно проводить регулярно, чтобы жильцы находились в чистоте и не заболели. Банку накрыть плотной пропускающей воздух тканью.</a:t>
            </a:r>
          </a:p>
          <a:p>
            <a:r>
              <a:rPr lang="ru-RU" sz="1100" dirty="0" smtClean="0"/>
              <a:t>Ежедневно проверять листья у жуков и убирать в отдельную (можно маленькую) банку отложенные яйца. У личинок </a:t>
            </a:r>
            <a:r>
              <a:rPr lang="ru-RU" sz="1100" u="sng" dirty="0" smtClean="0"/>
              <a:t>ОБЯЗАТЕЛЬНО </a:t>
            </a:r>
            <a:r>
              <a:rPr lang="ru-RU" sz="1100" dirty="0" smtClean="0"/>
              <a:t>убирать в отдельную (можно тоже маленькую) банку тех, кто собрался окукливаться.</a:t>
            </a:r>
          </a:p>
          <a:p>
            <a:r>
              <a:rPr lang="ru-RU" sz="1100" dirty="0" smtClean="0"/>
              <a:t>Вылупившихся из яиц личинок, держать дома и кормить тлей ,пока они не подрастут до 3-4 стадии развития, а потом можно выпускать в сад. Разных по возрасту личинок нужно содержать в отдельных банках. Вышедших из куколки жуков, можно выпускать в сад или подселять в банку, к живущим дома жукам.</a:t>
            </a:r>
          </a:p>
          <a:p>
            <a:r>
              <a:rPr lang="ru-RU" sz="1100" dirty="0" smtClean="0"/>
              <a:t>Для того, чтобы выведенным жукам понравилось у вас ,в саду необходимо:</a:t>
            </a:r>
          </a:p>
          <a:p>
            <a:pPr>
              <a:buFontTx/>
              <a:buChar char="-"/>
            </a:pPr>
            <a:r>
              <a:rPr lang="ru-RU" sz="1100" dirty="0" smtClean="0"/>
              <a:t>не использовать химикатов при выращивании растений;</a:t>
            </a:r>
          </a:p>
          <a:p>
            <a:pPr>
              <a:buFontTx/>
              <a:buChar char="-"/>
            </a:pPr>
            <a:r>
              <a:rPr lang="ru-RU" sz="1100" dirty="0" smtClean="0"/>
              <a:t> можно распылять искусственную пищу на растения (она называется «</a:t>
            </a:r>
            <a:r>
              <a:rPr lang="ru-RU" sz="1100" dirty="0" err="1" smtClean="0"/>
              <a:t>Wheast</a:t>
            </a:r>
            <a:r>
              <a:rPr lang="ru-RU" sz="1100" dirty="0" smtClean="0"/>
              <a:t>»  это комбинация слов </a:t>
            </a:r>
            <a:r>
              <a:rPr lang="ru-RU" sz="1100" dirty="0" err="1" smtClean="0"/>
              <a:t>whey</a:t>
            </a:r>
            <a:r>
              <a:rPr lang="ru-RU" sz="1100" dirty="0" smtClean="0"/>
              <a:t> (сыворотка) и </a:t>
            </a:r>
            <a:r>
              <a:rPr lang="ru-RU" sz="1100" dirty="0" err="1" smtClean="0"/>
              <a:t>yeast</a:t>
            </a:r>
            <a:r>
              <a:rPr lang="ru-RU" sz="1100" dirty="0" smtClean="0"/>
              <a:t> (дрожжи),  выпускается в виде сухого порошка и обеспечивает все необходимые питательные вещества для роста и размножения божьих коровок, златоглазок и других полезных насекомых;</a:t>
            </a:r>
          </a:p>
          <a:p>
            <a:pPr>
              <a:buFontTx/>
              <a:buChar char="-"/>
            </a:pPr>
            <a:r>
              <a:rPr lang="ru-RU" sz="1100" dirty="0" smtClean="0"/>
              <a:t> посадить растения, которые привлекают божьих коровок, это:  дягиль (дудник), укроп, одуванчик, тысячелистник или гречиха, можно выращивать пижму, донник и пупавку, они многолетние и долго цветут;</a:t>
            </a:r>
          </a:p>
          <a:p>
            <a:pPr>
              <a:buFontTx/>
              <a:buChar char="-"/>
            </a:pPr>
            <a:r>
              <a:rPr lang="ru-RU" sz="1100" dirty="0" smtClean="0"/>
              <a:t> в саду можно поместить специальный домик для зимовки божьих коровок (домики бывают разные, их можно купить в садовых центрах, а можно сделать самим).</a:t>
            </a:r>
          </a:p>
          <a:p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14282" y="4357694"/>
            <a:ext cx="42862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B050"/>
                </a:solidFill>
              </a:rPr>
              <a:t>Противопоказания:</a:t>
            </a:r>
          </a:p>
          <a:p>
            <a:r>
              <a:rPr lang="ru-RU" sz="1100" dirty="0" smtClean="0"/>
              <a:t>Перед применением определить вид божьей коровки. Не разводить и не выпускать на участке коровок вида: </a:t>
            </a:r>
          </a:p>
          <a:p>
            <a:pPr>
              <a:buFontTx/>
              <a:buChar char="-"/>
            </a:pPr>
            <a:r>
              <a:rPr lang="ru-RU" sz="1100" dirty="0" smtClean="0"/>
              <a:t>28-точечная картофельная коровка, которая наносит вред посевам картофеля, помидоров, огурцов; </a:t>
            </a:r>
          </a:p>
          <a:p>
            <a:pPr>
              <a:buFontTx/>
              <a:buChar char="-"/>
            </a:pPr>
            <a:r>
              <a:rPr lang="ru-RU" sz="1100" dirty="0" smtClean="0"/>
              <a:t> люцерновая коровка питается на посевах люцерны и сахарной свеклы; </a:t>
            </a:r>
          </a:p>
          <a:p>
            <a:pPr>
              <a:buFontTx/>
              <a:buChar char="-"/>
            </a:pPr>
            <a:r>
              <a:rPr lang="ru-RU" sz="1100" dirty="0" smtClean="0"/>
              <a:t> </a:t>
            </a:r>
            <a:r>
              <a:rPr lang="ru-RU" sz="1100" dirty="0" err="1" smtClean="0"/>
              <a:t>бесточечная</a:t>
            </a:r>
            <a:r>
              <a:rPr lang="ru-RU" sz="1100" dirty="0" smtClean="0"/>
              <a:t> коровка питается люцерной, клевером и донником.</a:t>
            </a:r>
          </a:p>
          <a:p>
            <a:r>
              <a:rPr lang="ru-RU" sz="1100" dirty="0" smtClean="0"/>
              <a:t>С осторожностью применять коровку вида  </a:t>
            </a:r>
            <a:r>
              <a:rPr lang="ru-RU" sz="1100" dirty="0" err="1" smtClean="0"/>
              <a:t>Harmonia</a:t>
            </a:r>
            <a:r>
              <a:rPr lang="ru-RU" sz="1100" dirty="0" smtClean="0"/>
              <a:t> </a:t>
            </a:r>
            <a:r>
              <a:rPr lang="en-US" sz="1100" dirty="0" err="1" smtClean="0"/>
              <a:t>axyridis</a:t>
            </a:r>
            <a:r>
              <a:rPr lang="en-US" sz="1100" dirty="0" smtClean="0"/>
              <a:t> </a:t>
            </a:r>
            <a:r>
              <a:rPr lang="ru-RU" sz="1100" dirty="0" smtClean="0"/>
              <a:t>. Этот вид лучше использовать в теплицах под контролем распространения. Если не контролировать ее размножение, она может уничтожать другие виды божьих коровок, а  взрослые жуки этой коровки иногда повреждают урожай яблок, груш и винограда. </a:t>
            </a:r>
          </a:p>
          <a:p>
            <a:endParaRPr lang="ru-RU" sz="1000" dirty="0"/>
          </a:p>
        </p:txBody>
      </p:sp>
      <p:pic>
        <p:nvPicPr>
          <p:cNvPr id="14" name="Picture 4" descr="http://www.nivagold.ru/raznoe2/bcorovca/corovca/Photo%2001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200011"/>
            <a:ext cx="1157286" cy="1157287"/>
          </a:xfrm>
          <a:prstGeom prst="rect">
            <a:avLst/>
          </a:prstGeom>
          <a:noFill/>
        </p:spPr>
      </p:pic>
      <p:pic>
        <p:nvPicPr>
          <p:cNvPr id="15" name="Picture 6" descr="http://www.nivagold.ru/raznoe2/bcorovca/corovca/Photo%2001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05500"/>
            <a:ext cx="314325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28662" y="785794"/>
            <a:ext cx="7358114" cy="528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list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428604"/>
            <a:ext cx="419100" cy="3619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    Результаты работы: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785794"/>
            <a:ext cx="771530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Проведя наблюдения и эксперименты, я изучил цикл развития божьей коровки, научился определять ее пол, узнал много интересного из ее жизни (приложение – практическая работа № 1).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Работая над проектом, я доказал, что божью коровку достаточно просто разводить в домашних условиях. В моей домашней лаборатории жило 10 божьих коровок, они отложили 47 кладок по 20-30 яиц в каждой (от 940 до 1410 яиц) и из них вывелись личинки.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Я узнал какую пользу может приносить божья коровка человеку и опытным путем доказал эффективность этой пользы (приложение – практическая работа № 2). 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В ходе работы я познакомился с разными  способами привлечения божьих коровок на садовый участок.  Узнал об интересных растениях, которые растут в нашей области, научился работать столярными инструментами и построил целый дом! Правда, пока только для божьих коровок (приложение – практическая работа № 3, практическая работа № 4, гербарий).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По итогам проделанной работы, я составил инструкцию по применению божьих коровок в качестве биологического средства борьбы с тлей. Познакомил людей с личинкой божьей коровки. Я надеюсь, что мой проект поможет увидеть эффективность природных средств борьбы с огородными вредителями, их простоту применения. Используя биологические средства борьбы, человек будет беречь природу,  и сохранять свое здоровье.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1400" b="1" dirty="0" smtClean="0">
                <a:solidFill>
                  <a:srgbClr val="002060"/>
                </a:solidFill>
                <a:latin typeface="Comic Sans MS" pitchFamily="66" charset="0"/>
              </a:rPr>
              <a:t>Моя гипотеза подтвердилась не полностью. Проделав работу, я убедился, что коровок можно содержать дома, что они помогают в борьбе с тлей, но узнал, что они не все и не всегда полезны.</a:t>
            </a:r>
          </a:p>
          <a:p>
            <a:pPr marL="342900" indent="-342900">
              <a:buAutoNum type="arabicPeriod"/>
            </a:pPr>
            <a:endParaRPr lang="ru-RU" sz="1400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28662" y="785794"/>
            <a:ext cx="7358114" cy="5286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 descr="list2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14744" y="500042"/>
            <a:ext cx="419100" cy="3619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8785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  Цели и задачи: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48" y="1582057"/>
            <a:ext cx="78581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Познакомиться с божьей коровкой и попытаться вывести ее в домашних условиях.</a:t>
            </a:r>
          </a:p>
          <a:p>
            <a:pPr marL="342900" indent="-342900">
              <a:buAutoNum type="arabicPeriod"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omic Sans MS" pitchFamily="66" charset="0"/>
              </a:rPr>
              <a:t>Определить какую пользу или какой вред божья коровка может принести человеку. </a:t>
            </a:r>
          </a:p>
        </p:txBody>
      </p:sp>
      <p:pic>
        <p:nvPicPr>
          <p:cNvPr id="8" name="Picture 6" descr="http://www.nivagold.ru/raznoe2/bcorovca/corovca/Photo%20019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5214950"/>
            <a:ext cx="314325" cy="952500"/>
          </a:xfrm>
          <a:prstGeom prst="rect">
            <a:avLst/>
          </a:prstGeom>
          <a:noFill/>
        </p:spPr>
      </p:pic>
      <p:pic>
        <p:nvPicPr>
          <p:cNvPr id="9" name="Рисунок 8" descr="IMG_1736.JPG"/>
          <p:cNvPicPr>
            <a:picLocks noChangeAspect="1"/>
          </p:cNvPicPr>
          <p:nvPr/>
        </p:nvPicPr>
        <p:blipFill>
          <a:blip r:embed="rId6" cstate="print"/>
          <a:srcRect l="23437" t="10156" r="29687" b="14844"/>
          <a:stretch>
            <a:fillRect/>
          </a:stretch>
        </p:blipFill>
        <p:spPr>
          <a:xfrm>
            <a:off x="357157" y="642918"/>
            <a:ext cx="4286281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IMG_1721.JPG"/>
          <p:cNvPicPr>
            <a:picLocks noChangeAspect="1"/>
          </p:cNvPicPr>
          <p:nvPr/>
        </p:nvPicPr>
        <p:blipFill>
          <a:blip r:embed="rId7" cstate="print"/>
          <a:srcRect l="28125" t="4297" r="25781" b="1953"/>
          <a:stretch>
            <a:fillRect/>
          </a:stretch>
        </p:blipFill>
        <p:spPr>
          <a:xfrm>
            <a:off x="4643438" y="642918"/>
            <a:ext cx="4214842" cy="5715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лёха\Desktop\Школа\все для божьих коровок\Слайд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000364" y="2143116"/>
            <a:ext cx="5965074" cy="4473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0" y="357166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Harmonia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6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axyridis</a:t>
            </a:r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15272" y="1785926"/>
            <a:ext cx="419100" cy="361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3000372"/>
            <a:ext cx="38576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 азиатская божья         коровка;</a:t>
            </a:r>
          </a:p>
          <a:p>
            <a:pPr>
              <a:buFontTx/>
              <a:buChar char="-"/>
            </a:pP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 изменчивая    гармония;</a:t>
            </a:r>
          </a:p>
          <a:p>
            <a:pPr>
              <a:buFontTx/>
              <a:buChar char="-"/>
            </a:pP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 19-пятнистая коровка;</a:t>
            </a:r>
          </a:p>
          <a:p>
            <a:pPr>
              <a:buFontTx/>
              <a:buChar char="-"/>
            </a:pPr>
            <a:r>
              <a:rPr lang="ru-RU" sz="2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omic Sans MS" pitchFamily="66" charset="0"/>
              </a:rPr>
              <a:t> арлекин;</a:t>
            </a:r>
          </a:p>
          <a:p>
            <a:pPr>
              <a:buFontTx/>
              <a:buChar char="-"/>
            </a:pPr>
            <a:endParaRPr lang="ru-RU" sz="24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14285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Практическая работа № 1.</a:t>
            </a:r>
            <a:endParaRPr kumimoji="0" lang="ru-RU" sz="1800" b="0" i="0" u="none" strike="noStrike" cap="none" normalizeH="0" baseline="0" dirty="0" smtClean="0">
              <a:ln w="19050">
                <a:solidFill>
                  <a:schemeClr val="bg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785794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kumimoji="0" lang="ru-RU" sz="2400" b="1" i="1" u="sng" strike="noStrike" cap="none" normalizeH="0" baseline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Цель работы</a:t>
            </a:r>
            <a:r>
              <a:rPr kumimoji="0" lang="ru-RU" sz="2400" b="1" i="1" u="none" strike="noStrike" cap="none" normalizeH="0" baseline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: 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</a:rPr>
              <a:t>убедиться в возможности разведения божьей коровки в  домашних условиях, изучить цикл ее развития и научиться определять пол жуков</a:t>
            </a:r>
            <a:r>
              <a:rPr kumimoji="0" lang="ru-RU" sz="2400" b="1" i="1" u="none" strike="noStrike" cap="none" normalizeH="0" baseline="0" dirty="0" smtClean="0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.</a:t>
            </a:r>
            <a:endParaRPr kumimoji="0" lang="ru-RU" sz="2400" b="1" i="0" u="none" strike="noStrike" cap="none" normalizeH="0" baseline="0" dirty="0" smtClean="0">
              <a:ln w="3175">
                <a:solidFill>
                  <a:schemeClr val="bg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1928802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1" i="1" u="sng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Период</a:t>
            </a:r>
            <a:r>
              <a:rPr kumimoji="0" lang="ru-RU" sz="2400" b="1" i="0" u="sng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наблюдения:</a:t>
            </a:r>
            <a:r>
              <a:rPr kumimoji="0" lang="ru-RU" sz="2400" b="1" i="0" u="none" strike="noStrike" cap="none" normalizeH="0" baseline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с 22.05.2012 по 13.07.2012.</a:t>
            </a:r>
            <a:endParaRPr kumimoji="0" lang="ru-RU" sz="2400" b="1" i="0" u="none" strike="noStrike" cap="none" normalizeH="0" baseline="0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604" y="0"/>
            <a:ext cx="419100" cy="361950"/>
          </a:xfrm>
          <a:prstGeom prst="rect">
            <a:avLst/>
          </a:prstGeom>
        </p:spPr>
      </p:pic>
      <p:pic>
        <p:nvPicPr>
          <p:cNvPr id="11" name="Рисунок 10" descr="IMG_2167.JPG"/>
          <p:cNvPicPr>
            <a:picLocks noChangeAspect="1"/>
          </p:cNvPicPr>
          <p:nvPr/>
        </p:nvPicPr>
        <p:blipFill>
          <a:blip r:embed="rId4" cstate="print"/>
          <a:srcRect r="7031"/>
          <a:stretch>
            <a:fillRect/>
          </a:stretch>
        </p:blipFill>
        <p:spPr>
          <a:xfrm>
            <a:off x="214282" y="2571744"/>
            <a:ext cx="4143372" cy="33575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2" name="Рисунок 11" descr="IMG_2121.JPG"/>
          <p:cNvPicPr>
            <a:picLocks noChangeAspect="1"/>
          </p:cNvPicPr>
          <p:nvPr/>
        </p:nvPicPr>
        <p:blipFill>
          <a:blip r:embed="rId5" cstate="print"/>
          <a:srcRect l="38281" t="7812" r="13281" b="23047"/>
          <a:stretch>
            <a:fillRect/>
          </a:stretch>
        </p:blipFill>
        <p:spPr>
          <a:xfrm>
            <a:off x="4714876" y="2571744"/>
            <a:ext cx="4143404" cy="335758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5" name="Овал 14"/>
          <p:cNvSpPr/>
          <p:nvPr/>
        </p:nvSpPr>
        <p:spPr>
          <a:xfrm>
            <a:off x="6429388" y="4857760"/>
            <a:ext cx="571504" cy="7143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42844" y="6000768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Содержание божьих коровок в домашних условиях.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3438" y="6007262"/>
            <a:ext cx="428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Кормление божьих коровок тлёй в домашних условиях.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Picture 6" descr="http://www.nivagold.ru/raznoe2/bcorovca/corovca/Photo%2001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286256"/>
            <a:ext cx="314325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7" presetClass="emph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285728"/>
            <a:ext cx="419100" cy="36195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8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Разведение коровки </a:t>
            </a:r>
            <a:r>
              <a:rPr lang="en-US" sz="2800" b="1" dirty="0" err="1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Harmonia</a:t>
            </a:r>
            <a:r>
              <a:rPr lang="en-US" sz="28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b="1" dirty="0" err="1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axyridis</a:t>
            </a:r>
            <a:r>
              <a:rPr lang="ru-RU" sz="28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US" sz="2800" b="1" dirty="0" smtClean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в домашних условиях.</a:t>
            </a:r>
            <a:endParaRPr lang="ru-RU" sz="2800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29" name="Рисунок 28" descr="IMG_24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000108"/>
            <a:ext cx="8429652" cy="5619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Овал 30"/>
          <p:cNvSpPr/>
          <p:nvPr/>
        </p:nvSpPr>
        <p:spPr>
          <a:xfrm>
            <a:off x="2428860" y="2143116"/>
            <a:ext cx="4500594" cy="16430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28575">
                <a:solidFill>
                  <a:schemeClr val="tx1"/>
                </a:solidFill>
              </a:ln>
            </a:endParaRPr>
          </a:p>
        </p:txBody>
      </p:sp>
      <p:pic>
        <p:nvPicPr>
          <p:cNvPr id="33" name="Рисунок 32" descr="IMG_2309.JPG"/>
          <p:cNvPicPr>
            <a:picLocks noChangeAspect="1"/>
          </p:cNvPicPr>
          <p:nvPr/>
        </p:nvPicPr>
        <p:blipFill>
          <a:blip r:embed="rId5" cstate="print"/>
          <a:srcRect l="12500" t="4297" r="6250" b="11328"/>
          <a:stretch>
            <a:fillRect/>
          </a:stretch>
        </p:blipFill>
        <p:spPr>
          <a:xfrm>
            <a:off x="428596" y="1000108"/>
            <a:ext cx="8429684" cy="5643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Овал 34"/>
          <p:cNvSpPr/>
          <p:nvPr/>
        </p:nvSpPr>
        <p:spPr>
          <a:xfrm>
            <a:off x="3214678" y="3429000"/>
            <a:ext cx="2286016" cy="1071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 descr="IMG_2418.JPG"/>
          <p:cNvPicPr>
            <a:picLocks noChangeAspect="1"/>
          </p:cNvPicPr>
          <p:nvPr/>
        </p:nvPicPr>
        <p:blipFill>
          <a:blip r:embed="rId6" cstate="print"/>
          <a:srcRect l="8593" r="5468" b="5469"/>
          <a:stretch>
            <a:fillRect/>
          </a:stretch>
        </p:blipFill>
        <p:spPr>
          <a:xfrm>
            <a:off x="428596" y="928670"/>
            <a:ext cx="8429684" cy="57626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Рисунок 38" descr="IMG_2567.JPG"/>
          <p:cNvPicPr>
            <a:picLocks noChangeAspect="1"/>
          </p:cNvPicPr>
          <p:nvPr/>
        </p:nvPicPr>
        <p:blipFill>
          <a:blip r:embed="rId7" cstate="print"/>
          <a:srcRect l="12500" t="4297" r="11718" b="5469"/>
          <a:stretch>
            <a:fillRect/>
          </a:stretch>
        </p:blipFill>
        <p:spPr>
          <a:xfrm>
            <a:off x="428596" y="928670"/>
            <a:ext cx="8429684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" name="Овал 40"/>
          <p:cNvSpPr/>
          <p:nvPr/>
        </p:nvSpPr>
        <p:spPr>
          <a:xfrm>
            <a:off x="3714744" y="3714752"/>
            <a:ext cx="1785950" cy="1071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5" name="Рисунок 44" descr="IMG_1232.JPG"/>
          <p:cNvPicPr>
            <a:picLocks noChangeAspect="1"/>
          </p:cNvPicPr>
          <p:nvPr/>
        </p:nvPicPr>
        <p:blipFill>
          <a:blip r:embed="rId8" cstate="print"/>
          <a:srcRect l="6250" t="1953" r="7812" b="6641"/>
          <a:stretch>
            <a:fillRect/>
          </a:stretch>
        </p:blipFill>
        <p:spPr>
          <a:xfrm>
            <a:off x="428596" y="928670"/>
            <a:ext cx="8429684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7" name="Овал 46"/>
          <p:cNvSpPr/>
          <p:nvPr/>
        </p:nvSpPr>
        <p:spPr>
          <a:xfrm>
            <a:off x="3286116" y="3286124"/>
            <a:ext cx="2428892" cy="1428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 descr="IMG_1560.JPG"/>
          <p:cNvPicPr>
            <a:picLocks noChangeAspect="1"/>
          </p:cNvPicPr>
          <p:nvPr/>
        </p:nvPicPr>
        <p:blipFill>
          <a:blip r:embed="rId9" cstate="print"/>
          <a:srcRect l="16406" t="6640" r="14844" b="11328"/>
          <a:stretch>
            <a:fillRect/>
          </a:stretch>
        </p:blipFill>
        <p:spPr>
          <a:xfrm>
            <a:off x="357158" y="928670"/>
            <a:ext cx="8501122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Рисунок 51" descr="IMG_1608.JPG"/>
          <p:cNvPicPr>
            <a:picLocks noChangeAspect="1"/>
          </p:cNvPicPr>
          <p:nvPr/>
        </p:nvPicPr>
        <p:blipFill>
          <a:blip r:embed="rId10" cstate="print"/>
          <a:srcRect l="11718" t="7812" r="10156" b="6640"/>
          <a:stretch>
            <a:fillRect/>
          </a:stretch>
        </p:blipFill>
        <p:spPr>
          <a:xfrm>
            <a:off x="357158" y="928670"/>
            <a:ext cx="8501122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3" name="Овал 52"/>
          <p:cNvSpPr/>
          <p:nvPr/>
        </p:nvSpPr>
        <p:spPr>
          <a:xfrm>
            <a:off x="1000100" y="1428736"/>
            <a:ext cx="1500198" cy="11430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 descr="IMG_2045.JPG"/>
          <p:cNvPicPr>
            <a:picLocks noChangeAspect="1"/>
          </p:cNvPicPr>
          <p:nvPr/>
        </p:nvPicPr>
        <p:blipFill>
          <a:blip r:embed="rId11" cstate="print"/>
          <a:srcRect l="10937" t="5469" r="8593" b="12500"/>
          <a:stretch>
            <a:fillRect/>
          </a:stretch>
        </p:blipFill>
        <p:spPr>
          <a:xfrm>
            <a:off x="357158" y="928670"/>
            <a:ext cx="8501122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IMG_1748.JPG"/>
          <p:cNvPicPr>
            <a:picLocks noChangeAspect="1"/>
          </p:cNvPicPr>
          <p:nvPr/>
        </p:nvPicPr>
        <p:blipFill>
          <a:blip r:embed="rId12" cstate="print"/>
          <a:srcRect l="12500" t="7812" r="14062" b="12500"/>
          <a:stretch>
            <a:fillRect/>
          </a:stretch>
        </p:blipFill>
        <p:spPr>
          <a:xfrm>
            <a:off x="357158" y="928670"/>
            <a:ext cx="8501122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1" name="Прямая со стрелкой 60"/>
          <p:cNvCxnSpPr/>
          <p:nvPr/>
        </p:nvCxnSpPr>
        <p:spPr>
          <a:xfrm>
            <a:off x="4000496" y="2857496"/>
            <a:ext cx="1071570" cy="9286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 descr="IMG_2932.JPG"/>
          <p:cNvPicPr>
            <a:picLocks noChangeAspect="1"/>
          </p:cNvPicPr>
          <p:nvPr/>
        </p:nvPicPr>
        <p:blipFill>
          <a:blip r:embed="rId13" cstate="print"/>
          <a:srcRect l="13281" t="11328" r="17969" b="17187"/>
          <a:stretch>
            <a:fillRect/>
          </a:stretch>
        </p:blipFill>
        <p:spPr>
          <a:xfrm>
            <a:off x="357158" y="928670"/>
            <a:ext cx="8501122" cy="57864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3" name="Овал 62"/>
          <p:cNvSpPr/>
          <p:nvPr/>
        </p:nvSpPr>
        <p:spPr>
          <a:xfrm>
            <a:off x="3357554" y="3786190"/>
            <a:ext cx="642942" cy="4286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5500694" y="3786190"/>
            <a:ext cx="428628" cy="42862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1142976" y="4500570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самец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0" name="Прямая со стрелкой 29"/>
          <p:cNvCxnSpPr/>
          <p:nvPr/>
        </p:nvCxnSpPr>
        <p:spPr>
          <a:xfrm flipV="1">
            <a:off x="2357422" y="4143380"/>
            <a:ext cx="928694" cy="42862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72264" y="4568619"/>
            <a:ext cx="141635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самка</a:t>
            </a:r>
            <a:endParaRPr lang="ru-RU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rot="10800000">
            <a:off x="6000760" y="4143380"/>
            <a:ext cx="928694" cy="5000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Рисунок 64" descr="IMG_2083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928672"/>
            <a:ext cx="9143999" cy="5929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6" name="Овал 65"/>
          <p:cNvSpPr/>
          <p:nvPr/>
        </p:nvSpPr>
        <p:spPr>
          <a:xfrm>
            <a:off x="1500166" y="2786058"/>
            <a:ext cx="1357322" cy="10001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1" grpId="0" animBg="1"/>
      <p:bldP spid="47" grpId="0" animBg="1"/>
      <p:bldP spid="53" grpId="0" animBg="1"/>
      <p:bldP spid="63" grpId="0" animBg="1"/>
      <p:bldP spid="64" grpId="0" animBg="1"/>
      <p:bldP spid="25" grpId="1"/>
      <p:bldP spid="26" grpId="0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2143108" y="428604"/>
          <a:ext cx="7000892" cy="6143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-32" y="4964149"/>
            <a:ext cx="2214578" cy="82230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Кол-во опрошенных.</a:t>
            </a:r>
            <a:endParaRPr lang="ru-RU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32" y="2643182"/>
            <a:ext cx="2214578" cy="18610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Знают, что божья коровка полезное насекомое.</a:t>
            </a:r>
            <a:endParaRPr lang="ru-RU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051321"/>
            <a:ext cx="2214546" cy="132434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380" b="1" dirty="0" smtClean="0">
                <a:solidFill>
                  <a:srgbClr val="C00000"/>
                </a:solidFill>
                <a:latin typeface="Comic Sans MS" pitchFamily="66" charset="0"/>
              </a:rPr>
              <a:t>Знают личинку божьей коровки и то, что она полезна.</a:t>
            </a:r>
            <a:endParaRPr lang="ru-RU" sz="138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3038" y="1428736"/>
            <a:ext cx="20778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1 человек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8722" y="3357562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50 человек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28722" y="5072074"/>
            <a:ext cx="24577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50 человек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" name="Рисунок 17" descr="bokor1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00826" y="214290"/>
            <a:ext cx="2301876" cy="2437280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5572140"/>
            <a:ext cx="419100" cy="361950"/>
          </a:xfrm>
          <a:prstGeom prst="rect">
            <a:avLst/>
          </a:prstGeom>
        </p:spPr>
      </p:pic>
      <p:pic>
        <p:nvPicPr>
          <p:cNvPr id="10" name="Рисунок 9" descr="544986.jpg"/>
          <p:cNvPicPr>
            <a:picLocks noChangeAspect="1"/>
          </p:cNvPicPr>
          <p:nvPr/>
        </p:nvPicPr>
        <p:blipFill>
          <a:blip r:embed="rId4" cstate="print"/>
          <a:srcRect l="2127" t="1707" r="2136" b="1016"/>
          <a:stretch>
            <a:fillRect/>
          </a:stretch>
        </p:blipFill>
        <p:spPr>
          <a:xfrm>
            <a:off x="142844" y="2643182"/>
            <a:ext cx="3214710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лич семит.jpg"/>
          <p:cNvPicPr>
            <a:picLocks noChangeAspect="1"/>
          </p:cNvPicPr>
          <p:nvPr/>
        </p:nvPicPr>
        <p:blipFill>
          <a:blip r:embed="rId5" cstate="print"/>
          <a:srcRect l="2187" t="3225" r="12500" b="9221"/>
          <a:stretch>
            <a:fillRect/>
          </a:stretch>
        </p:blipFill>
        <p:spPr>
          <a:xfrm>
            <a:off x="4214810" y="2643182"/>
            <a:ext cx="4808854" cy="40719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и м а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н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и е !!!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8572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Comic Sans MS" pitchFamily="66" charset="0"/>
              </a:rPr>
              <a:t>Личинка божьей коровки – полезное насекомое.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1785918" y="2285992"/>
            <a:ext cx="571504" cy="785818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6643702" y="2285992"/>
            <a:ext cx="571504" cy="785818"/>
          </a:xfrm>
          <a:prstGeom prst="down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2308324"/>
          </a:xfrm>
          <a:prstGeom prst="rect">
            <a:avLst/>
          </a:prstGeom>
          <a:noFill/>
          <a:ln w="76200"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3600" b="1" u="sng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Практическая работа № 2.</a:t>
            </a:r>
            <a:endParaRPr lang="ru-RU" sz="3600" dirty="0" smtClean="0">
              <a:ln w="190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endParaRPr lang="ru-RU" b="1" i="1" u="sng" dirty="0" smtClean="0"/>
          </a:p>
          <a:p>
            <a:pPr algn="ctr"/>
            <a:r>
              <a:rPr lang="ru-RU" sz="2400" b="1" i="1" u="sng" dirty="0" smtClean="0">
                <a:ln w="3175">
                  <a:solidFill>
                    <a:schemeClr val="bg1"/>
                  </a:solidFill>
                </a:ln>
              </a:rPr>
              <a:t>Цель работы</a:t>
            </a:r>
            <a:r>
              <a:rPr lang="ru-RU" sz="2400" b="1" i="1" dirty="0" smtClean="0">
                <a:ln w="3175">
                  <a:solidFill>
                    <a:schemeClr val="bg1"/>
                  </a:solidFill>
                </a:ln>
              </a:rPr>
              <a:t>: убедиться в эффективности применения божьей коровки в борьбе с тлей.</a:t>
            </a:r>
            <a:endParaRPr lang="ru-RU" sz="2400" b="1" dirty="0" smtClean="0">
              <a:ln w="3175">
                <a:solidFill>
                  <a:schemeClr val="bg1"/>
                </a:solidFill>
              </a:ln>
            </a:endParaRPr>
          </a:p>
          <a:p>
            <a:pPr algn="ctr"/>
            <a:r>
              <a:rPr lang="ru-RU" sz="2400" b="1" i="1" u="sng" dirty="0" smtClean="0">
                <a:ln w="3175">
                  <a:solidFill>
                    <a:schemeClr val="bg1"/>
                  </a:solidFill>
                </a:ln>
              </a:rPr>
              <a:t>Срок проведения работы</a:t>
            </a:r>
            <a:r>
              <a:rPr lang="ru-RU" sz="2400" b="1" i="1" dirty="0" smtClean="0">
                <a:ln w="3175">
                  <a:solidFill>
                    <a:schemeClr val="bg1"/>
                  </a:solidFill>
                </a:ln>
              </a:rPr>
              <a:t>: с  22.05.2012 по 01.08.2012 г.</a:t>
            </a:r>
            <a:endParaRPr lang="ru-RU" sz="2400" b="1" dirty="0" smtClean="0">
              <a:ln w="3175">
                <a:solidFill>
                  <a:schemeClr val="bg1"/>
                </a:solidFill>
              </a:ln>
            </a:endParaRPr>
          </a:p>
          <a:p>
            <a:pPr algn="ctr"/>
            <a:endParaRPr lang="ru-RU" dirty="0"/>
          </a:p>
        </p:txBody>
      </p:sp>
      <p:pic>
        <p:nvPicPr>
          <p:cNvPr id="13" name="Рисунок 12" descr="IMG_2951.JPG"/>
          <p:cNvPicPr/>
          <p:nvPr/>
        </p:nvPicPr>
        <p:blipFill>
          <a:blip r:embed="rId3" cstate="print">
            <a:lum bright="10000" contrast="10000"/>
          </a:blip>
          <a:stretch>
            <a:fillRect/>
          </a:stretch>
        </p:blipFill>
        <p:spPr>
          <a:xfrm>
            <a:off x="142844" y="4500570"/>
            <a:ext cx="2757341" cy="1838325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4" name="Рисунок 13" descr="IMG_2967.JPG"/>
          <p:cNvPicPr/>
          <p:nvPr/>
        </p:nvPicPr>
        <p:blipFill>
          <a:blip r:embed="rId4" cstate="print">
            <a:lum bright="10000" contrast="10000"/>
          </a:blip>
          <a:stretch>
            <a:fillRect/>
          </a:stretch>
        </p:blipFill>
        <p:spPr>
          <a:xfrm>
            <a:off x="3214678" y="4500570"/>
            <a:ext cx="2762250" cy="171451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5" name="Рисунок 14" descr="IMG_2975.JPG"/>
          <p:cNvPicPr/>
          <p:nvPr/>
        </p:nvPicPr>
        <p:blipFill>
          <a:blip r:embed="rId5" cstate="print">
            <a:lum bright="10000" contrast="10000"/>
          </a:blip>
          <a:stretch>
            <a:fillRect/>
          </a:stretch>
        </p:blipFill>
        <p:spPr>
          <a:xfrm>
            <a:off x="6238906" y="4500570"/>
            <a:ext cx="2762250" cy="184159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6" name="Рисунок 15" descr="IMG_30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44" y="2071678"/>
            <a:ext cx="278608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IMG_3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14678" y="2071678"/>
            <a:ext cx="278608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 descr="IMG_301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15074" y="2071678"/>
            <a:ext cx="2786082" cy="185738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29652" y="1643050"/>
            <a:ext cx="419100" cy="361950"/>
          </a:xfrm>
          <a:prstGeom prst="rect">
            <a:avLst/>
          </a:prstGeom>
        </p:spPr>
      </p:pic>
      <p:cxnSp>
        <p:nvCxnSpPr>
          <p:cNvPr id="20" name="Прямая со стрелкой 19"/>
          <p:cNvCxnSpPr/>
          <p:nvPr/>
        </p:nvCxnSpPr>
        <p:spPr>
          <a:xfrm>
            <a:off x="2714612" y="4929198"/>
            <a:ext cx="71438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786446" y="4929198"/>
            <a:ext cx="714380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42844" y="3929066"/>
            <a:ext cx="2786082" cy="33855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itchFamily="66" charset="0"/>
              </a:rPr>
              <a:t>бузина у корпуса 1645</a:t>
            </a:r>
            <a:endParaRPr lang="ru-RU" sz="1600" b="1" dirty="0">
              <a:latin typeface="Comic Sans MS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14678" y="3929066"/>
            <a:ext cx="2786082" cy="33855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itchFamily="66" charset="0"/>
              </a:rPr>
              <a:t>вишня у корпуса 1640</a:t>
            </a:r>
            <a:endParaRPr lang="ru-RU" sz="1600" b="1" dirty="0"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15074" y="3929066"/>
            <a:ext cx="2786082" cy="33855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Comic Sans MS" pitchFamily="66" charset="0"/>
              </a:rPr>
              <a:t>инжир в посёлке </a:t>
            </a:r>
            <a:r>
              <a:rPr lang="ru-RU" sz="1600" b="1" dirty="0" err="1" smtClean="0">
                <a:latin typeface="Comic Sans MS" pitchFamily="66" charset="0"/>
              </a:rPr>
              <a:t>Лоо</a:t>
            </a:r>
            <a:endParaRPr lang="ru-RU" sz="1600" b="1" dirty="0"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2844" y="6357958"/>
            <a:ext cx="2786082" cy="33855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укроп с тлей</a:t>
            </a:r>
            <a:endParaRPr lang="ru-RU" sz="1600" b="1" dirty="0">
              <a:ln>
                <a:solidFill>
                  <a:schemeClr val="bg1"/>
                </a:solidFill>
              </a:ln>
              <a:latin typeface="Comic Sans MS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14678" y="6215082"/>
            <a:ext cx="2786082" cy="52322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n w="3175">
                  <a:solidFill>
                    <a:schemeClr val="bg1"/>
                  </a:solidFill>
                </a:ln>
                <a:latin typeface="Comic Sans MS" pitchFamily="66" charset="0"/>
              </a:rPr>
              <a:t>божьи коровки в горшках с тлей</a:t>
            </a:r>
            <a:endParaRPr lang="ru-RU" sz="1400" b="1" dirty="0">
              <a:ln w="3175">
                <a:solidFill>
                  <a:schemeClr val="bg1"/>
                </a:solidFill>
              </a:ln>
              <a:latin typeface="Comic Sans MS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15074" y="6357958"/>
            <a:ext cx="2786082" cy="33855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>
                  <a:solidFill>
                    <a:schemeClr val="bg1"/>
                  </a:solidFill>
                </a:ln>
                <a:latin typeface="Comic Sans MS" pitchFamily="66" charset="0"/>
              </a:rPr>
              <a:t>спасенный укроп</a:t>
            </a:r>
            <a:endParaRPr lang="ru-RU" sz="1600" b="1" dirty="0">
              <a:ln>
                <a:solidFill>
                  <a:schemeClr val="bg1"/>
                </a:solidFill>
              </a:ln>
              <a:latin typeface="Comic Sans MS" pitchFamily="66" charset="0"/>
            </a:endParaRPr>
          </a:p>
        </p:txBody>
      </p:sp>
      <p:pic>
        <p:nvPicPr>
          <p:cNvPr id="29" name="Рисунок 28" descr="IMG_2659.JPG"/>
          <p:cNvPicPr>
            <a:picLocks noChangeAspect="1"/>
          </p:cNvPicPr>
          <p:nvPr/>
        </p:nvPicPr>
        <p:blipFill>
          <a:blip r:embed="rId10" cstate="print"/>
          <a:srcRect l="17187" r="30469"/>
          <a:stretch>
            <a:fillRect/>
          </a:stretch>
        </p:blipFill>
        <p:spPr>
          <a:xfrm>
            <a:off x="71406" y="785794"/>
            <a:ext cx="4500594" cy="595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 descr="IMG_2811.JPG"/>
          <p:cNvPicPr>
            <a:picLocks noChangeAspect="1"/>
          </p:cNvPicPr>
          <p:nvPr/>
        </p:nvPicPr>
        <p:blipFill>
          <a:blip r:embed="rId11" cstate="print"/>
          <a:srcRect l="19531" r="28906"/>
          <a:stretch>
            <a:fillRect/>
          </a:stretch>
        </p:blipFill>
        <p:spPr>
          <a:xfrm>
            <a:off x="4500530" y="785794"/>
            <a:ext cx="4572064" cy="595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Овал 31"/>
          <p:cNvSpPr/>
          <p:nvPr/>
        </p:nvSpPr>
        <p:spPr>
          <a:xfrm>
            <a:off x="1714480" y="2214554"/>
            <a:ext cx="1928826" cy="4214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5929322" y="2214554"/>
            <a:ext cx="1928826" cy="42148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1406" y="6078700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В начале </a:t>
            </a:r>
          </a:p>
          <a:p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эксперимента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86314" y="6078700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В конце</a:t>
            </a:r>
          </a:p>
          <a:p>
            <a:pPr algn="r"/>
            <a:r>
              <a:rPr lang="ru-RU" sz="2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эксперимента</a:t>
            </a:r>
            <a:endParaRPr lang="ru-RU" sz="2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akro-zelenaya-trava-0d94f8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2319875"/>
            <a:ext cx="2643206" cy="1323439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не использовать ядов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при выращивании овощей и фруктов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198" y="2319875"/>
            <a:ext cx="2786082" cy="1323439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ловить и выпускать у себя на участке личинок божьих коровок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3240" y="5357826"/>
            <a:ext cx="2643206" cy="1323439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посадить для божьих коровок растения, которые им нравятся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1802" y="2319875"/>
            <a:ext cx="2857520" cy="1323439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поместить в саду специальный домик для зимовки божьих коровок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4429132"/>
            <a:ext cx="2643206" cy="2262158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божьих коровок можно подкармливать, распыляя искусственную пищу на растения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pPr algn="just"/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(она называется «Wheast» – это комбинация слов whey (сыворотка) и yeast (дрожжи)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00760" y="4429132"/>
            <a:ext cx="2857520" cy="2246769"/>
          </a:xfrm>
          <a:prstGeom prst="rect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использовать приманки, которые применяются для подкормки пчел, или купить ферамонтные приманки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 descr="top_center_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8714" y="4857760"/>
            <a:ext cx="584535" cy="50482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748635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Методы привлечения божьих коровок: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1" name="Picture 6" descr="http://www.nivagold.ru/raznoe2/bcorovca/corovca/Photo%20019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2786058"/>
            <a:ext cx="314325" cy="88106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ru-RU" sz="3600" b="1" u="sng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Практическая работа № 3.</a:t>
            </a:r>
            <a:endParaRPr lang="ru-RU" sz="36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 </a:t>
            </a:r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i="1" u="sng" dirty="0" smtClean="0">
                <a:ln>
                  <a:solidFill>
                    <a:schemeClr val="bg1"/>
                  </a:solidFill>
                </a:ln>
              </a:rPr>
              <a:t>Цель работы: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</a:rPr>
              <a:t>  познакомиться с методами привлечения божьих коровок на садовый участок. </a:t>
            </a:r>
            <a:endParaRPr lang="ru-RU" sz="2400" b="1" dirty="0" smtClean="0">
              <a:ln>
                <a:solidFill>
                  <a:schemeClr val="bg1"/>
                </a:solidFill>
              </a:ln>
            </a:endParaRPr>
          </a:p>
          <a:p>
            <a:pPr algn="ctr"/>
            <a:r>
              <a:rPr lang="ru-RU" sz="2400" b="1" i="1" u="sng" dirty="0" smtClean="0">
                <a:ln>
                  <a:solidFill>
                    <a:schemeClr val="bg1"/>
                  </a:solidFill>
                </a:ln>
              </a:rPr>
              <a:t>Срок работы:</a:t>
            </a:r>
            <a:r>
              <a:rPr lang="ru-RU" sz="2400" b="1" i="1" dirty="0" smtClean="0">
                <a:ln>
                  <a:solidFill>
                    <a:schemeClr val="bg1"/>
                  </a:solidFill>
                </a:ln>
              </a:rPr>
              <a:t> с 09.06.2012 по 01.08.2012 года.</a:t>
            </a:r>
            <a:endParaRPr lang="ru-RU" sz="2400" b="1" dirty="0" smtClean="0">
              <a:ln>
                <a:solidFill>
                  <a:schemeClr val="bg1"/>
                </a:solidFill>
              </a:ln>
            </a:endParaRPr>
          </a:p>
          <a:p>
            <a:pPr algn="ctr"/>
            <a:endParaRPr lang="ru-RU" sz="2400" dirty="0"/>
          </a:p>
        </p:txBody>
      </p:sp>
      <p:pic>
        <p:nvPicPr>
          <p:cNvPr id="13" name="Рисунок 12" descr="65f30876fdcee643607baf8b9d8947db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43174" y="857232"/>
            <a:ext cx="3848100" cy="5857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Рисунок 14" descr="дуддник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4282" y="4714884"/>
            <a:ext cx="2286016" cy="200026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Рисунок 15" descr="пижма4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14282" y="857232"/>
            <a:ext cx="2286016" cy="178595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8" name="Рисунок 17" descr="гречиха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14282" y="2786058"/>
            <a:ext cx="2286016" cy="18573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9" name="Рисунок 18" descr="Тысячелистник обыкновенный"/>
          <p:cNvPicPr/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643702" y="4643446"/>
            <a:ext cx="2286016" cy="2071702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" name="Рисунок 19" descr="plant34701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643702" y="2714620"/>
            <a:ext cx="2286016" cy="18573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1" name="Рисунок 20" descr="1256872517_pupovka.jpg"/>
          <p:cNvPicPr/>
          <p:nvPr/>
        </p:nvPicPr>
        <p:blipFill>
          <a:blip r:embed="rId11" cstate="print"/>
          <a:srcRect b="16199"/>
          <a:stretch>
            <a:fillRect/>
          </a:stretch>
        </p:blipFill>
        <p:spPr>
          <a:xfrm>
            <a:off x="6643702" y="857232"/>
            <a:ext cx="2286016" cy="1785950"/>
          </a:xfrm>
          <a:prstGeom prst="rect">
            <a:avLst/>
          </a:prstGeom>
          <a:ln w="76200">
            <a:solidFill>
              <a:schemeClr val="bg1">
                <a:lumMod val="9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285720" y="4714884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дягиль</a:t>
            </a:r>
            <a:endParaRPr lang="ru-RU" b="1" i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5355" y="71435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пижма</a:t>
            </a:r>
            <a:endParaRPr lang="ru-RU" b="1" i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93667" y="464344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тысячелистник</a:t>
            </a:r>
            <a:endParaRPr lang="ru-RU" b="1" i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5720" y="2786058"/>
            <a:ext cx="975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гречиха</a:t>
            </a:r>
            <a:endParaRPr lang="ru-RU" b="1" i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38798" y="271462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донник</a:t>
            </a:r>
            <a:endParaRPr lang="ru-RU" b="1" i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27264" y="785794"/>
            <a:ext cx="1002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n>
                  <a:solidFill>
                    <a:schemeClr val="bg1"/>
                  </a:solidFill>
                </a:ln>
              </a:rPr>
              <a:t>пуповка</a:t>
            </a:r>
            <a:endParaRPr lang="ru-RU" b="1" i="1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857620" y="2571744"/>
            <a:ext cx="1428760" cy="235745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sz="1600" b="1" dirty="0">
              <a:latin typeface="Comic Sans MS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14612" y="3571876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гербарий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1225</Words>
  <Application>Microsoft Office PowerPoint</Application>
  <PresentationFormat>Экран (4:3)</PresentationFormat>
  <Paragraphs>97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лёха</dc:creator>
  <cp:lastModifiedBy>Лёшка</cp:lastModifiedBy>
  <cp:revision>210</cp:revision>
  <dcterms:created xsi:type="dcterms:W3CDTF">2012-09-05T05:30:25Z</dcterms:created>
  <dcterms:modified xsi:type="dcterms:W3CDTF">2014-12-05T11:56:28Z</dcterms:modified>
</cp:coreProperties>
</file>