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57" r:id="rId3"/>
    <p:sldId id="258" r:id="rId4"/>
    <p:sldId id="263" r:id="rId5"/>
    <p:sldId id="260" r:id="rId6"/>
    <p:sldId id="261" r:id="rId7"/>
    <p:sldId id="259" r:id="rId8"/>
    <p:sldId id="262" r:id="rId9"/>
    <p:sldId id="264" r:id="rId10"/>
    <p:sldId id="266" r:id="rId11"/>
    <p:sldId id="265"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86408" autoAdjust="0"/>
  </p:normalViewPr>
  <p:slideViewPr>
    <p:cSldViewPr>
      <p:cViewPr varScale="1">
        <p:scale>
          <a:sx n="60" d="100"/>
          <a:sy n="60" d="100"/>
        </p:scale>
        <p:origin x="-142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324529-7228-4233-955A-951636FAF11D}" type="datetimeFigureOut">
              <a:rPr lang="ru-RU" smtClean="0"/>
              <a:pPr/>
              <a:t>09.03.2016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9D6132-9C20-4AAB-88A3-FF213D5CA9F5}" type="slidenum">
              <a:rPr lang="ru-RU" smtClean="0"/>
              <a:pPr/>
              <a:t>‹#›</a:t>
            </a:fld>
            <a:endParaRPr lang="ru-RU"/>
          </a:p>
        </p:txBody>
      </p:sp>
    </p:spTree>
    <p:extLst>
      <p:ext uri="{BB962C8B-B14F-4D97-AF65-F5344CB8AC3E}">
        <p14:creationId xmlns:p14="http://schemas.microsoft.com/office/powerpoint/2010/main" val="25473873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785C503-027B-4029-9CA3-A8D806A6F146}" type="datetimeFigureOut">
              <a:rPr lang="ru-RU" smtClean="0"/>
              <a:pPr/>
              <a:t>09.03.2016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CA2B27-0883-4BEC-8A9A-595D4C4AB95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85C503-027B-4029-9CA3-A8D806A6F146}" type="datetimeFigureOut">
              <a:rPr lang="ru-RU" smtClean="0"/>
              <a:pPr/>
              <a:t>09.03.2016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CA2B27-0883-4BEC-8A9A-595D4C4AB95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85C503-027B-4029-9CA3-A8D806A6F146}" type="datetimeFigureOut">
              <a:rPr lang="ru-RU" smtClean="0"/>
              <a:pPr/>
              <a:t>09.03.2016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CA2B27-0883-4BEC-8A9A-595D4C4AB95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85C503-027B-4029-9CA3-A8D806A6F146}" type="datetimeFigureOut">
              <a:rPr lang="ru-RU" smtClean="0"/>
              <a:pPr/>
              <a:t>09.03.2016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CA2B27-0883-4BEC-8A9A-595D4C4AB95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785C503-027B-4029-9CA3-A8D806A6F146}" type="datetimeFigureOut">
              <a:rPr lang="ru-RU" smtClean="0"/>
              <a:pPr/>
              <a:t>09.03.2016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CA2B27-0883-4BEC-8A9A-595D4C4AB95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785C503-027B-4029-9CA3-A8D806A6F146}" type="datetimeFigureOut">
              <a:rPr lang="ru-RU" smtClean="0"/>
              <a:pPr/>
              <a:t>09.03.2016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CA2B27-0883-4BEC-8A9A-595D4C4AB95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785C503-027B-4029-9CA3-A8D806A6F146}" type="datetimeFigureOut">
              <a:rPr lang="ru-RU" smtClean="0"/>
              <a:pPr/>
              <a:t>09.03.2016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1CA2B27-0883-4BEC-8A9A-595D4C4AB95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785C503-027B-4029-9CA3-A8D806A6F146}" type="datetimeFigureOut">
              <a:rPr lang="ru-RU" smtClean="0"/>
              <a:pPr/>
              <a:t>09.03.2016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1CA2B27-0883-4BEC-8A9A-595D4C4AB95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785C503-027B-4029-9CA3-A8D806A6F146}" type="datetimeFigureOut">
              <a:rPr lang="ru-RU" smtClean="0"/>
              <a:pPr/>
              <a:t>09.03.2016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1CA2B27-0883-4BEC-8A9A-595D4C4AB95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785C503-027B-4029-9CA3-A8D806A6F146}" type="datetimeFigureOut">
              <a:rPr lang="ru-RU" smtClean="0"/>
              <a:pPr/>
              <a:t>09.03.2016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CA2B27-0883-4BEC-8A9A-595D4C4AB95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785C503-027B-4029-9CA3-A8D806A6F146}" type="datetimeFigureOut">
              <a:rPr lang="ru-RU" smtClean="0"/>
              <a:pPr/>
              <a:t>09.03.2016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CA2B27-0883-4BEC-8A9A-595D4C4AB95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5C503-027B-4029-9CA3-A8D806A6F146}" type="datetimeFigureOut">
              <a:rPr lang="ru-RU" smtClean="0"/>
              <a:pPr/>
              <a:t>09.03.2016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A2B27-0883-4BEC-8A9A-595D4C4AB95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redbooktula.r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redbooktula.r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redbooktula.r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redbooktula.r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hyperlink" Target="http://redbooktula.r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hyperlink" Target="http://redbooktula.r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http://redbooktula.r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hyperlink" Target="http://redbooktula.r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hyperlink" Target="http://redbooktula.r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hyperlink" Target="http://redbooktula.r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minecolog@tularegion.r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oopt.aari.ru/docbio/%D0%9F%D1%80%D0%B8%D0%BA%D0%B0%D0%B7-%D0%B4%D0%B5%D0%BF%D0%B0%D1%80%D1%82%D0%B0%D0%BC%D0%B5%D0%BD%D1%82%D0%B0-%D0%A2%D1%83%D0%BB%D1%8C%D1%81%D0%BA%D0%BE%D0%B9-%D0%BE%D0%B1%D0%BB%D0%B0%D1%81%D1%82%D0%B8-%D0%BF%D0%BE-%D1%8D%D0%BA%D0%BE%D0%BB%D0%BE%D0%B3%D0%B8%D0%B8-%D0%B8-%D0%BF%D1%80%D0%B8%D1%80%D0%BE%D0%B4%D0%BD%D1%8B%D0%BC-%D1%80%D0%B5%D1%81%D1%83%D1%80%D1%81%D0%B0%D0%BC-%D0%BE%D1%82-21052009-%E2%84%9664-%D0%BE" TargetMode="External"/><Relationship Id="rId2" Type="http://schemas.openxmlformats.org/officeDocument/2006/relationships/hyperlink" Target="http://oopt.aari.ru/docbio/%D0%9F%D0%BE%D1%81%D1%82%D0%B0%D0%BD%D0%BE%D0%B2%D0%BB%D0%B5%D0%BD%D0%B8%D0%B5-%D0%B0%D0%B4%D0%BC%D0%B8%D0%BD%D0%B8%D1%81%D1%82%D1%80%D0%B0%D1%86%D0%B8%D0%B8-%D0%A2%D1%83%D0%BB%D1%8C%D1%81%D0%BA%D0%BE%D0%B9-%D0%BE%D0%B1%D0%BB%D0%B0%D1%81%D1%82%D0%B8-%D0%BE%D1%82-16052008-%E2%84%96265" TargetMode="External"/><Relationship Id="rId1" Type="http://schemas.openxmlformats.org/officeDocument/2006/relationships/slideLayout" Target="../slideLayouts/slideLayout2.xml"/><Relationship Id="rId5" Type="http://schemas.openxmlformats.org/officeDocument/2006/relationships/hyperlink" Target="http://oopt.aari.ru/docbio/%D0%9F%D1%80%D0%B8%D0%BA%D0%B0%D0%B7-%D0%BC%D0%B8%D0%BD%D0%B8%D1%81%D1%82%D0%B5%D1%80%D1%81%D1%82%D0%B2%D0%B0-%D0%BF%D1%80%D0%B8%D1%80%D0%BE%D0%B4%D0%BD%D1%8B%D1%85-%D1%80%D0%B5%D1%81%D1%83%D1%80%D1%81%D0%BE%D0%B2-%D0%B8-%D1%8D%D0%BA%D0%BE%D0%BB%D0%BE%D0%B3%D0%B8%D0%B8-%D0%A2%D1%83%D0%BB%D1%8C%D1%81%D0%BA%D0%BE%D0%B9-%D0%BE%D0%B1%D0%BB%D0%B0%D1%81%D1%82%D0%B8-%D0%BE%D1%82-27062012-%E2%84%9652-%D0%BE" TargetMode="External"/><Relationship Id="rId4" Type="http://schemas.openxmlformats.org/officeDocument/2006/relationships/hyperlink" Target="http://oopt.aari.ru/docbio/%D0%9F%D0%BE%D1%81%D1%82%D0%B0%D0%BD%D0%BE%D0%B2%D0%BB%D0%B5%D0%BD%D0%B8%D0%B5-%D0%B0%D0%B4%D0%BC%D0%B8%D0%BD%D0%B8%D1%81%D1%82%D1%80%D0%B0%D1%86%D0%B8%D0%B8-%D0%A2%D1%83%D0%BB%D1%8C%D1%81%D0%BA%D0%BE%D0%B9-%D0%BE%D0%B1%D0%BB%D0%B0%D1%81%D1%82%D0%B8-%D0%BE%D1%82-09102009-%E2%84%9674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redbooktula.ru/krasnaya-kniga/bogomolovye-mantodea/" TargetMode="External"/><Relationship Id="rId13" Type="http://schemas.openxmlformats.org/officeDocument/2006/relationships/hyperlink" Target="http://redbooktula.ru/krasnaya-kniga/pozvonochnie-jivotnie/" TargetMode="External"/><Relationship Id="rId18" Type="http://schemas.openxmlformats.org/officeDocument/2006/relationships/hyperlink" Target="http://redbooktula.ru/krasnaya-kniga/ryby-pisces/" TargetMode="External"/><Relationship Id="rId3" Type="http://schemas.openxmlformats.org/officeDocument/2006/relationships/hyperlink" Target="http://redbooktula.ru/krasnaya-kniga/mollyuski-mollusca/" TargetMode="External"/><Relationship Id="rId7" Type="http://schemas.openxmlformats.org/officeDocument/2006/relationships/hyperlink" Target="http://redbooktula.ru/krasnaya-kniga/strekozy-odonata/" TargetMode="External"/><Relationship Id="rId12" Type="http://schemas.openxmlformats.org/officeDocument/2006/relationships/hyperlink" Target="http://redbooktula.ru/krasnaya-kniga/cheshuekrylye-lepidoptera/" TargetMode="External"/><Relationship Id="rId17" Type="http://schemas.openxmlformats.org/officeDocument/2006/relationships/hyperlink" Target="http://redbooktula.ru/krasnaya-kniga/zemnovodnye-amphibia/" TargetMode="External"/><Relationship Id="rId2" Type="http://schemas.openxmlformats.org/officeDocument/2006/relationships/hyperlink" Target="http://redbooktula.ru/krasnaya-kniga/mokhovidnye/" TargetMode="External"/><Relationship Id="rId16" Type="http://schemas.openxmlformats.org/officeDocument/2006/relationships/hyperlink" Target="http://redbooktula.ru/krasnaya-kniga/presmykayushchiesya-reptilia/" TargetMode="External"/><Relationship Id="rId1" Type="http://schemas.openxmlformats.org/officeDocument/2006/relationships/slideLayout" Target="../slideLayouts/slideLayout5.xml"/><Relationship Id="rId6" Type="http://schemas.openxmlformats.org/officeDocument/2006/relationships/hyperlink" Target="http://redbooktula.ru/krasnaya-kniga/nastoyashchie-nasekomye-amyocerata/" TargetMode="External"/><Relationship Id="rId11" Type="http://schemas.openxmlformats.org/officeDocument/2006/relationships/hyperlink" Target="http://redbooktula.ru/krasnaya-kniga/pereponchatokrylye-hymenoptera/" TargetMode="External"/><Relationship Id="rId5" Type="http://schemas.openxmlformats.org/officeDocument/2006/relationships/hyperlink" Target="http://redbooktula.ru/krasnaya-kniga/paukoobraznye-arachnida/" TargetMode="External"/><Relationship Id="rId15" Type="http://schemas.openxmlformats.org/officeDocument/2006/relationships/hyperlink" Target="http://redbooktula.ru/krasnaya-kniga/ptitsy-aves/" TargetMode="External"/><Relationship Id="rId10" Type="http://schemas.openxmlformats.org/officeDocument/2006/relationships/hyperlink" Target="http://redbooktula.ru/krasnaya-kniga/ravnokrylye-homoptera/" TargetMode="External"/><Relationship Id="rId19" Type="http://schemas.openxmlformats.org/officeDocument/2006/relationships/hyperlink" Target="http://redbooktula.ru/krasnaya-kniga/kruglorotye-cyclostomata/" TargetMode="External"/><Relationship Id="rId4" Type="http://schemas.openxmlformats.org/officeDocument/2006/relationships/hyperlink" Target="http://redbooktula.ru/krasnaya-kniga/chlenistonogie-arthropoda/" TargetMode="External"/><Relationship Id="rId9" Type="http://schemas.openxmlformats.org/officeDocument/2006/relationships/hyperlink" Target="http://redbooktula.ru/krasnaya-kniga/pryamokrylye-orthoptera/" TargetMode="External"/><Relationship Id="rId14" Type="http://schemas.openxmlformats.org/officeDocument/2006/relationships/hyperlink" Target="http://redbooktula.ru/krasnaya-kniga/mlekopitayushchie-mammali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redbooktula.r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redbooktula.r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8"/>
            <a:ext cx="7772400" cy="3339803"/>
          </a:xfrm>
        </p:spPr>
        <p:txBody>
          <a:bodyPr>
            <a:normAutofit/>
          </a:bodyPr>
          <a:lstStyle/>
          <a:p>
            <a:r>
              <a:rPr lang="ru-RU" sz="6000" b="1" dirty="0" smtClean="0">
                <a:solidFill>
                  <a:srgbClr val="FFFF00"/>
                </a:solidFill>
              </a:rPr>
              <a:t>КРАСНАЯ КНИГА</a:t>
            </a:r>
            <a:r>
              <a:rPr lang="ru-RU" sz="6700" b="1" dirty="0" smtClean="0">
                <a:solidFill>
                  <a:srgbClr val="FFFF00"/>
                </a:solidFill>
              </a:rPr>
              <a:t> </a:t>
            </a:r>
            <a:br>
              <a:rPr lang="ru-RU" sz="6700" b="1" dirty="0" smtClean="0">
                <a:solidFill>
                  <a:srgbClr val="FFFF00"/>
                </a:solidFill>
              </a:rPr>
            </a:br>
            <a:r>
              <a:rPr lang="ru-RU" sz="4800" b="1" dirty="0" smtClean="0">
                <a:solidFill>
                  <a:srgbClr val="FFFF00"/>
                </a:solidFill>
              </a:rPr>
              <a:t>ТУЛЬСКОЙ ОБЛАСТИ</a:t>
            </a:r>
            <a:endParaRPr lang="ru-RU" sz="4800" b="1" dirty="0">
              <a:solidFill>
                <a:srgbClr val="FFFF00"/>
              </a:solidFill>
            </a:endParaRPr>
          </a:p>
        </p:txBody>
      </p:sp>
      <p:sp>
        <p:nvSpPr>
          <p:cNvPr id="3" name="Подзаголовок 2"/>
          <p:cNvSpPr>
            <a:spLocks noGrp="1"/>
          </p:cNvSpPr>
          <p:nvPr>
            <p:ph type="subTitle" idx="1"/>
          </p:nvPr>
        </p:nvSpPr>
        <p:spPr>
          <a:xfrm>
            <a:off x="1371600" y="3717032"/>
            <a:ext cx="6400800" cy="1921768"/>
          </a:xfrm>
          <a:ln w="12700">
            <a:solidFill>
              <a:srgbClr val="FFFF00"/>
            </a:solidFill>
          </a:ln>
        </p:spPr>
        <p:txBody>
          <a:bodyPr>
            <a:normAutofit/>
          </a:bodyPr>
          <a:lstStyle/>
          <a:p>
            <a:r>
              <a:rPr lang="ru-RU" sz="2400" b="1" dirty="0" smtClean="0">
                <a:solidFill>
                  <a:srgbClr val="00B0F0"/>
                </a:solidFill>
              </a:rPr>
              <a:t>РАСТЕНИЯ И ГРИБЫ</a:t>
            </a:r>
            <a:endParaRPr lang="ru-RU" sz="2400" b="1" dirty="0" smtClean="0">
              <a:solidFill>
                <a:srgbClr val="00B0F0"/>
              </a:solidFill>
            </a:endParaRPr>
          </a:p>
          <a:p>
            <a:r>
              <a:rPr lang="ru-RU" sz="2400" b="1" dirty="0" smtClean="0">
                <a:solidFill>
                  <a:srgbClr val="00B0F0"/>
                </a:solidFill>
              </a:rPr>
              <a:t>2010, 2012</a:t>
            </a:r>
            <a:endParaRPr lang="ru-RU" sz="2400" b="1" dirty="0" smtClean="0">
              <a:solidFill>
                <a:srgbClr val="00B0F0"/>
              </a:solidFill>
            </a:endParaRPr>
          </a:p>
          <a:p>
            <a:r>
              <a:rPr lang="ru-RU" sz="2400" b="1" dirty="0" smtClean="0">
                <a:solidFill>
                  <a:srgbClr val="00B0F0"/>
                </a:solidFill>
              </a:rPr>
              <a:t>ЖИВОТНЫЕ</a:t>
            </a:r>
          </a:p>
          <a:p>
            <a:r>
              <a:rPr lang="ru-RU" sz="2400" b="1" dirty="0" smtClean="0">
                <a:solidFill>
                  <a:srgbClr val="00B0F0"/>
                </a:solidFill>
              </a:rPr>
              <a:t>2013</a:t>
            </a:r>
            <a:endParaRPr lang="ru-RU" sz="2400" b="1" dirty="0">
              <a:solidFill>
                <a:srgbClr val="00B0F0"/>
              </a:solidFill>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a:ln>
            <a:solidFill>
              <a:srgbClr val="FFFF00"/>
            </a:solidFill>
          </a:ln>
        </p:spPr>
        <p:txBody>
          <a:bodyPr/>
          <a:lstStyle/>
          <a:p>
            <a:r>
              <a:rPr lang="ru-RU" sz="2000" b="1" dirty="0">
                <a:solidFill>
                  <a:srgbClr val="FFFF00"/>
                </a:solidFill>
              </a:rPr>
              <a:t>ЭЛЕКТРОННАЯ КРАСНАЯ КНИГА ТУЛЬСКОЙ ОБЛАСТИ</a:t>
            </a:r>
            <a:endParaRPr lang="ru-RU" dirty="0"/>
          </a:p>
        </p:txBody>
      </p:sp>
      <p:sp>
        <p:nvSpPr>
          <p:cNvPr id="3" name="Объект 2"/>
          <p:cNvSpPr>
            <a:spLocks noGrp="1"/>
          </p:cNvSpPr>
          <p:nvPr>
            <p:ph idx="1"/>
          </p:nvPr>
        </p:nvSpPr>
        <p:spPr>
          <a:xfrm>
            <a:off x="457200" y="980728"/>
            <a:ext cx="8229600" cy="5145435"/>
          </a:xfrm>
          <a:ln w="38100">
            <a:solidFill>
              <a:srgbClr val="00B050"/>
            </a:solidFill>
          </a:ln>
        </p:spPr>
        <p:txBody>
          <a:bodyPr/>
          <a:lstStyle/>
          <a:p>
            <a:pPr lvl="0"/>
            <a:r>
              <a:rPr lang="en-US" sz="1600" dirty="0">
                <a:solidFill>
                  <a:srgbClr val="FFFF00"/>
                </a:solidFill>
                <a:hlinkClick r:id="rId2"/>
              </a:rPr>
              <a:t>http://redbooktula.ru/</a:t>
            </a:r>
            <a:endParaRPr lang="ru-RU" sz="1600" dirty="0">
              <a:solidFill>
                <a:srgbClr val="FFFF00"/>
              </a:solidFill>
            </a:endParaRPr>
          </a:p>
          <a:p>
            <a:pPr lvl="0"/>
            <a:r>
              <a:rPr lang="ru-RU" sz="2000" b="1" dirty="0">
                <a:solidFill>
                  <a:srgbClr val="FFFF00"/>
                </a:solidFill>
              </a:rPr>
              <a:t>Жесткокрылые – </a:t>
            </a:r>
            <a:r>
              <a:rPr lang="en-US" sz="2000" b="1" dirty="0" err="1" smtClean="0">
                <a:solidFill>
                  <a:srgbClr val="FFFF00"/>
                </a:solidFill>
              </a:rPr>
              <a:t>Coleoptera</a:t>
            </a:r>
            <a:endParaRPr lang="ru-RU" sz="2000" b="1" dirty="0" smtClean="0">
              <a:solidFill>
                <a:srgbClr val="FFFF00"/>
              </a:solidFill>
            </a:endParaRPr>
          </a:p>
          <a:p>
            <a:pPr lvl="0"/>
            <a:endParaRPr lang="en-US" sz="2000" b="1" dirty="0">
              <a:solidFill>
                <a:srgbClr val="FFFF00"/>
              </a:solidFill>
            </a:endParaRPr>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743075"/>
            <a:ext cx="7632848" cy="406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126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a:ln>
            <a:solidFill>
              <a:srgbClr val="FFFF00"/>
            </a:solidFill>
          </a:ln>
        </p:spPr>
        <p:txBody>
          <a:bodyPr>
            <a:normAutofit/>
          </a:bodyPr>
          <a:lstStyle/>
          <a:p>
            <a:r>
              <a:rPr lang="ru-RU" sz="2000" b="1" dirty="0">
                <a:solidFill>
                  <a:srgbClr val="FFFF00"/>
                </a:solidFill>
              </a:rPr>
              <a:t>ЭЛЕКТРОННАЯ КРАСНАЯ КНИГА ТУЛЬСКОЙ ОБЛАСТИ</a:t>
            </a:r>
            <a:endParaRPr lang="ru-RU" sz="2000" dirty="0"/>
          </a:p>
        </p:txBody>
      </p:sp>
      <p:sp>
        <p:nvSpPr>
          <p:cNvPr id="3" name="Объект 2"/>
          <p:cNvSpPr>
            <a:spLocks noGrp="1"/>
          </p:cNvSpPr>
          <p:nvPr>
            <p:ph idx="1"/>
          </p:nvPr>
        </p:nvSpPr>
        <p:spPr>
          <a:xfrm>
            <a:off x="457200" y="836712"/>
            <a:ext cx="8229600" cy="5289451"/>
          </a:xfrm>
          <a:ln w="38100">
            <a:solidFill>
              <a:srgbClr val="00B050"/>
            </a:solidFill>
          </a:ln>
        </p:spPr>
        <p:txBody>
          <a:bodyPr/>
          <a:lstStyle/>
          <a:p>
            <a:pPr lvl="0"/>
            <a:r>
              <a:rPr lang="en-US" sz="1600" dirty="0">
                <a:solidFill>
                  <a:srgbClr val="FFFF00"/>
                </a:solidFill>
                <a:hlinkClick r:id="rId2"/>
              </a:rPr>
              <a:t>http://redbooktula.ru/</a:t>
            </a:r>
            <a:endParaRPr lang="ru-RU" sz="1600" dirty="0">
              <a:solidFill>
                <a:srgbClr val="FFFF00"/>
              </a:solidFill>
            </a:endParaRPr>
          </a:p>
          <a:p>
            <a:pPr lvl="0"/>
            <a:r>
              <a:rPr lang="ru-RU" sz="2000" b="1" dirty="0">
                <a:solidFill>
                  <a:srgbClr val="FFFF00"/>
                </a:solidFill>
              </a:rPr>
              <a:t>Жесткокрылые – </a:t>
            </a:r>
            <a:r>
              <a:rPr lang="en-US" sz="2000" b="1" dirty="0" err="1">
                <a:solidFill>
                  <a:srgbClr val="FFFF00"/>
                </a:solidFill>
              </a:rPr>
              <a:t>Coleoptera</a:t>
            </a:r>
            <a:endParaRPr lang="ru-RU" sz="2000" b="1" dirty="0">
              <a:solidFill>
                <a:srgbClr val="FFFF00"/>
              </a:solidFill>
            </a:endParaRPr>
          </a:p>
          <a:p>
            <a:endParaRPr lang="ru-RU" dirty="0"/>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772816"/>
            <a:ext cx="7200800" cy="410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794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a:ln>
            <a:solidFill>
              <a:srgbClr val="FFFF00"/>
            </a:solidFill>
          </a:ln>
        </p:spPr>
        <p:txBody>
          <a:bodyPr>
            <a:normAutofit/>
          </a:bodyPr>
          <a:lstStyle/>
          <a:p>
            <a:r>
              <a:rPr lang="ru-RU" sz="2000" b="1" dirty="0">
                <a:solidFill>
                  <a:srgbClr val="FFFF00"/>
                </a:solidFill>
              </a:rPr>
              <a:t>ЭЛЕКТРОННАЯ КРАСНАЯ КНИГА ТУЛЬСКОЙ ОБЛАСТИ</a:t>
            </a:r>
            <a:endParaRPr lang="ru-RU" sz="2000" dirty="0"/>
          </a:p>
        </p:txBody>
      </p:sp>
      <p:sp>
        <p:nvSpPr>
          <p:cNvPr id="3" name="Объект 2"/>
          <p:cNvSpPr>
            <a:spLocks noGrp="1"/>
          </p:cNvSpPr>
          <p:nvPr>
            <p:ph idx="1"/>
          </p:nvPr>
        </p:nvSpPr>
        <p:spPr>
          <a:xfrm>
            <a:off x="457200" y="836712"/>
            <a:ext cx="8229600" cy="5289451"/>
          </a:xfrm>
          <a:ln w="38100">
            <a:solidFill>
              <a:srgbClr val="00B050"/>
            </a:solidFill>
          </a:ln>
        </p:spPr>
        <p:txBody>
          <a:bodyPr/>
          <a:lstStyle/>
          <a:p>
            <a:pPr lvl="0"/>
            <a:r>
              <a:rPr lang="en-US" sz="1600" dirty="0">
                <a:solidFill>
                  <a:srgbClr val="FFFF00"/>
                </a:solidFill>
                <a:hlinkClick r:id="rId2"/>
              </a:rPr>
              <a:t>http://redbooktula.ru/</a:t>
            </a:r>
            <a:endParaRPr lang="ru-RU" sz="1600" dirty="0">
              <a:solidFill>
                <a:srgbClr val="FFFF00"/>
              </a:solidFill>
            </a:endParaRPr>
          </a:p>
          <a:p>
            <a:pPr lvl="0"/>
            <a:r>
              <a:rPr lang="ru-RU" sz="2000" b="1" dirty="0">
                <a:solidFill>
                  <a:srgbClr val="FFFF00"/>
                </a:solidFill>
              </a:rPr>
              <a:t>Жесткокрылые – </a:t>
            </a:r>
            <a:r>
              <a:rPr lang="en-US" sz="2000" b="1" dirty="0" err="1">
                <a:solidFill>
                  <a:srgbClr val="FFFF00"/>
                </a:solidFill>
              </a:rPr>
              <a:t>Coleoptera</a:t>
            </a:r>
            <a:endParaRPr lang="ru-RU" sz="2000" b="1" dirty="0">
              <a:solidFill>
                <a:srgbClr val="FFFF00"/>
              </a:solidFill>
            </a:endParaRPr>
          </a:p>
          <a:p>
            <a:endParaRPr lang="ru-RU" dirty="0"/>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556793"/>
            <a:ext cx="756084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078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a:ln>
            <a:solidFill>
              <a:srgbClr val="FFFF00"/>
            </a:solidFill>
          </a:ln>
        </p:spPr>
        <p:txBody>
          <a:bodyPr>
            <a:normAutofit/>
          </a:bodyPr>
          <a:lstStyle/>
          <a:p>
            <a:r>
              <a:rPr lang="ru-RU" sz="2000" b="1" dirty="0">
                <a:solidFill>
                  <a:srgbClr val="FFFF00"/>
                </a:solidFill>
              </a:rPr>
              <a:t>ЭЛЕКТРОННАЯ КРАСНАЯ КНИГА ТУЛЬСКОЙ ОБЛАСТИ</a:t>
            </a:r>
            <a:endParaRPr lang="ru-RU" sz="2000" dirty="0"/>
          </a:p>
        </p:txBody>
      </p:sp>
      <p:sp>
        <p:nvSpPr>
          <p:cNvPr id="3" name="Объект 2"/>
          <p:cNvSpPr>
            <a:spLocks noGrp="1"/>
          </p:cNvSpPr>
          <p:nvPr>
            <p:ph idx="1"/>
          </p:nvPr>
        </p:nvSpPr>
        <p:spPr>
          <a:xfrm>
            <a:off x="457200" y="836712"/>
            <a:ext cx="8229600" cy="5289451"/>
          </a:xfrm>
          <a:ln w="38100">
            <a:solidFill>
              <a:srgbClr val="00B050"/>
            </a:solidFill>
          </a:ln>
        </p:spPr>
        <p:txBody>
          <a:bodyPr/>
          <a:lstStyle/>
          <a:p>
            <a:pPr lvl="0"/>
            <a:r>
              <a:rPr lang="en-US" sz="1600" dirty="0">
                <a:solidFill>
                  <a:srgbClr val="FFFF00"/>
                </a:solidFill>
                <a:hlinkClick r:id="rId2"/>
              </a:rPr>
              <a:t>http://redbooktula.ru/</a:t>
            </a:r>
            <a:endParaRPr lang="ru-RU" sz="1600" dirty="0">
              <a:solidFill>
                <a:srgbClr val="FFFF00"/>
              </a:solidFill>
            </a:endParaRPr>
          </a:p>
          <a:p>
            <a:pPr lvl="0"/>
            <a:r>
              <a:rPr lang="ru-RU" sz="2000" b="1" dirty="0">
                <a:solidFill>
                  <a:srgbClr val="FFFF00"/>
                </a:solidFill>
              </a:rPr>
              <a:t>Жесткокрылые – </a:t>
            </a:r>
            <a:r>
              <a:rPr lang="en-US" sz="2000" b="1" dirty="0" err="1">
                <a:solidFill>
                  <a:srgbClr val="FFFF00"/>
                </a:solidFill>
              </a:rPr>
              <a:t>Coleoptera</a:t>
            </a:r>
            <a:endParaRPr lang="ru-RU" sz="2000" b="1" dirty="0">
              <a:solidFill>
                <a:srgbClr val="FFFF00"/>
              </a:solidFill>
            </a:endParaRPr>
          </a:p>
          <a:p>
            <a:endParaRPr lang="ru-RU" dirty="0"/>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852613"/>
            <a:ext cx="7344816" cy="409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078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a:ln>
            <a:solidFill>
              <a:srgbClr val="FFFF00"/>
            </a:solidFill>
          </a:ln>
        </p:spPr>
        <p:txBody>
          <a:bodyPr>
            <a:normAutofit/>
          </a:bodyPr>
          <a:lstStyle/>
          <a:p>
            <a:r>
              <a:rPr lang="ru-RU" sz="2000" b="1" dirty="0">
                <a:solidFill>
                  <a:srgbClr val="FFFF00"/>
                </a:solidFill>
              </a:rPr>
              <a:t>ЭЛЕКТРОННАЯ КРАСНАЯ КНИГА ТУЛЬСКОЙ ОБЛАСТИ</a:t>
            </a:r>
            <a:endParaRPr lang="ru-RU" sz="2000" dirty="0"/>
          </a:p>
        </p:txBody>
      </p:sp>
      <p:sp>
        <p:nvSpPr>
          <p:cNvPr id="3" name="Объект 2"/>
          <p:cNvSpPr>
            <a:spLocks noGrp="1"/>
          </p:cNvSpPr>
          <p:nvPr>
            <p:ph idx="1"/>
          </p:nvPr>
        </p:nvSpPr>
        <p:spPr>
          <a:xfrm>
            <a:off x="457200" y="836712"/>
            <a:ext cx="8229600" cy="5289451"/>
          </a:xfrm>
          <a:ln w="38100">
            <a:solidFill>
              <a:srgbClr val="00B050"/>
            </a:solidFill>
          </a:ln>
        </p:spPr>
        <p:txBody>
          <a:bodyPr/>
          <a:lstStyle/>
          <a:p>
            <a:pPr lvl="0"/>
            <a:r>
              <a:rPr lang="en-US" sz="1600" dirty="0">
                <a:solidFill>
                  <a:srgbClr val="FFFF00"/>
                </a:solidFill>
                <a:hlinkClick r:id="rId2"/>
              </a:rPr>
              <a:t>http://redbooktula.ru/</a:t>
            </a:r>
            <a:endParaRPr lang="ru-RU" sz="1600" dirty="0">
              <a:solidFill>
                <a:srgbClr val="FFFF00"/>
              </a:solidFill>
            </a:endParaRPr>
          </a:p>
          <a:p>
            <a:pPr lvl="0"/>
            <a:r>
              <a:rPr lang="ru-RU" sz="2000" b="1" dirty="0">
                <a:solidFill>
                  <a:srgbClr val="FFFF00"/>
                </a:solidFill>
              </a:rPr>
              <a:t>Жесткокрылые – </a:t>
            </a:r>
            <a:r>
              <a:rPr lang="en-US" sz="2000" b="1" dirty="0" err="1">
                <a:solidFill>
                  <a:srgbClr val="FFFF00"/>
                </a:solidFill>
              </a:rPr>
              <a:t>Coleoptera</a:t>
            </a:r>
            <a:endParaRPr lang="ru-RU" sz="2000" b="1" dirty="0">
              <a:solidFill>
                <a:srgbClr val="FFFF00"/>
              </a:solidFill>
            </a:endParaRPr>
          </a:p>
          <a:p>
            <a:endParaRPr lang="ru-RU" dirty="0"/>
          </a:p>
        </p:txBody>
      </p:sp>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743075"/>
            <a:ext cx="7344816" cy="406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078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a:ln>
            <a:solidFill>
              <a:srgbClr val="FFFF00"/>
            </a:solidFill>
          </a:ln>
        </p:spPr>
        <p:txBody>
          <a:bodyPr>
            <a:normAutofit/>
          </a:bodyPr>
          <a:lstStyle/>
          <a:p>
            <a:r>
              <a:rPr lang="ru-RU" sz="2000" b="1" dirty="0">
                <a:solidFill>
                  <a:srgbClr val="FFFF00"/>
                </a:solidFill>
              </a:rPr>
              <a:t>ЭЛЕКТРОННАЯ КРАСНАЯ КНИГА ТУЛЬСКОЙ ОБЛАСТИ</a:t>
            </a:r>
            <a:endParaRPr lang="ru-RU" sz="2000" dirty="0"/>
          </a:p>
        </p:txBody>
      </p:sp>
      <p:sp>
        <p:nvSpPr>
          <p:cNvPr id="3" name="Объект 2"/>
          <p:cNvSpPr>
            <a:spLocks noGrp="1"/>
          </p:cNvSpPr>
          <p:nvPr>
            <p:ph idx="1"/>
          </p:nvPr>
        </p:nvSpPr>
        <p:spPr>
          <a:xfrm>
            <a:off x="457200" y="836712"/>
            <a:ext cx="8229600" cy="5289451"/>
          </a:xfrm>
          <a:ln w="38100">
            <a:solidFill>
              <a:srgbClr val="00B050"/>
            </a:solidFill>
          </a:ln>
        </p:spPr>
        <p:txBody>
          <a:bodyPr/>
          <a:lstStyle/>
          <a:p>
            <a:pPr lvl="0"/>
            <a:r>
              <a:rPr lang="en-US" sz="1600" dirty="0">
                <a:solidFill>
                  <a:srgbClr val="FFFF00"/>
                </a:solidFill>
                <a:hlinkClick r:id="rId2"/>
              </a:rPr>
              <a:t>http://redbooktula.ru/</a:t>
            </a:r>
            <a:endParaRPr lang="ru-RU" sz="1600" dirty="0">
              <a:solidFill>
                <a:srgbClr val="FFFF00"/>
              </a:solidFill>
            </a:endParaRPr>
          </a:p>
          <a:p>
            <a:pPr lvl="0"/>
            <a:r>
              <a:rPr lang="ru-RU" sz="2000" b="1" dirty="0">
                <a:solidFill>
                  <a:srgbClr val="FFFF00"/>
                </a:solidFill>
              </a:rPr>
              <a:t>Жесткокрылые – </a:t>
            </a:r>
            <a:r>
              <a:rPr lang="en-US" sz="2000" b="1" dirty="0" err="1">
                <a:solidFill>
                  <a:srgbClr val="FFFF00"/>
                </a:solidFill>
              </a:rPr>
              <a:t>Coleoptera</a:t>
            </a:r>
            <a:endParaRPr lang="ru-RU" sz="2000" b="1" dirty="0">
              <a:solidFill>
                <a:srgbClr val="FFFF00"/>
              </a:solidFill>
            </a:endParaRPr>
          </a:p>
          <a:p>
            <a:endParaRPr lang="ru-RU" dirty="0"/>
          </a:p>
        </p:txBody>
      </p:sp>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628800"/>
            <a:ext cx="7488832"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078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a:ln>
            <a:solidFill>
              <a:srgbClr val="FFFF00"/>
            </a:solidFill>
          </a:ln>
        </p:spPr>
        <p:txBody>
          <a:bodyPr>
            <a:normAutofit/>
          </a:bodyPr>
          <a:lstStyle/>
          <a:p>
            <a:r>
              <a:rPr lang="ru-RU" sz="2000" b="1" dirty="0">
                <a:solidFill>
                  <a:srgbClr val="FFFF00"/>
                </a:solidFill>
              </a:rPr>
              <a:t>ЭЛЕКТРОННАЯ КРАСНАЯ КНИГА ТУЛЬСКОЙ ОБЛАСТИ</a:t>
            </a:r>
            <a:endParaRPr lang="ru-RU" sz="2000" dirty="0"/>
          </a:p>
        </p:txBody>
      </p:sp>
      <p:sp>
        <p:nvSpPr>
          <p:cNvPr id="3" name="Объект 2"/>
          <p:cNvSpPr>
            <a:spLocks noGrp="1"/>
          </p:cNvSpPr>
          <p:nvPr>
            <p:ph idx="1"/>
          </p:nvPr>
        </p:nvSpPr>
        <p:spPr>
          <a:xfrm>
            <a:off x="457200" y="836712"/>
            <a:ext cx="8229600" cy="5289451"/>
          </a:xfrm>
          <a:ln w="38100">
            <a:solidFill>
              <a:srgbClr val="00B050"/>
            </a:solidFill>
          </a:ln>
        </p:spPr>
        <p:txBody>
          <a:bodyPr/>
          <a:lstStyle/>
          <a:p>
            <a:pPr lvl="0"/>
            <a:r>
              <a:rPr lang="en-US" sz="1600" dirty="0">
                <a:solidFill>
                  <a:srgbClr val="FFFF00"/>
                </a:solidFill>
                <a:hlinkClick r:id="rId2"/>
              </a:rPr>
              <a:t>http://redbooktula.ru/</a:t>
            </a:r>
            <a:endParaRPr lang="ru-RU" sz="1600" dirty="0">
              <a:solidFill>
                <a:srgbClr val="FFFF00"/>
              </a:solidFill>
            </a:endParaRPr>
          </a:p>
          <a:p>
            <a:pPr lvl="0"/>
            <a:r>
              <a:rPr lang="ru-RU" sz="2000" b="1" dirty="0">
                <a:solidFill>
                  <a:srgbClr val="FFFF00"/>
                </a:solidFill>
              </a:rPr>
              <a:t>Жесткокрылые – </a:t>
            </a:r>
            <a:r>
              <a:rPr lang="en-US" sz="2000" b="1" dirty="0" err="1">
                <a:solidFill>
                  <a:srgbClr val="FFFF00"/>
                </a:solidFill>
              </a:rPr>
              <a:t>Coleoptera</a:t>
            </a:r>
            <a:endParaRPr lang="ru-RU" sz="2000" b="1" dirty="0">
              <a:solidFill>
                <a:srgbClr val="FFFF00"/>
              </a:solidFill>
            </a:endParaRPr>
          </a:p>
          <a:p>
            <a:endParaRPr lang="ru-RU" dirty="0"/>
          </a:p>
        </p:txBody>
      </p:sp>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556792"/>
            <a:ext cx="7560840" cy="42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078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a:ln>
            <a:solidFill>
              <a:srgbClr val="FFFF00"/>
            </a:solidFill>
          </a:ln>
        </p:spPr>
        <p:txBody>
          <a:bodyPr>
            <a:normAutofit/>
          </a:bodyPr>
          <a:lstStyle/>
          <a:p>
            <a:r>
              <a:rPr lang="ru-RU" sz="2000" b="1" dirty="0">
                <a:solidFill>
                  <a:srgbClr val="FFFF00"/>
                </a:solidFill>
              </a:rPr>
              <a:t>ЭЛЕКТРОННАЯ КРАСНАЯ КНИГА ТУЛЬСКОЙ ОБЛАСТИ</a:t>
            </a:r>
            <a:endParaRPr lang="ru-RU" sz="2000" dirty="0"/>
          </a:p>
        </p:txBody>
      </p:sp>
      <p:sp>
        <p:nvSpPr>
          <p:cNvPr id="3" name="Объект 2"/>
          <p:cNvSpPr>
            <a:spLocks noGrp="1"/>
          </p:cNvSpPr>
          <p:nvPr>
            <p:ph idx="1"/>
          </p:nvPr>
        </p:nvSpPr>
        <p:spPr>
          <a:xfrm>
            <a:off x="457200" y="836712"/>
            <a:ext cx="8229600" cy="5289451"/>
          </a:xfrm>
          <a:ln w="38100">
            <a:solidFill>
              <a:srgbClr val="00B050"/>
            </a:solidFill>
          </a:ln>
        </p:spPr>
        <p:txBody>
          <a:bodyPr/>
          <a:lstStyle/>
          <a:p>
            <a:pPr lvl="0"/>
            <a:r>
              <a:rPr lang="en-US" sz="1600" dirty="0">
                <a:solidFill>
                  <a:srgbClr val="FFFF00"/>
                </a:solidFill>
                <a:hlinkClick r:id="rId2"/>
              </a:rPr>
              <a:t>http://redbooktula.ru/</a:t>
            </a:r>
            <a:endParaRPr lang="ru-RU" sz="1600" dirty="0">
              <a:solidFill>
                <a:srgbClr val="FFFF00"/>
              </a:solidFill>
            </a:endParaRPr>
          </a:p>
          <a:p>
            <a:pPr lvl="0"/>
            <a:r>
              <a:rPr lang="ru-RU" sz="2000" b="1" dirty="0">
                <a:solidFill>
                  <a:srgbClr val="FFFF00"/>
                </a:solidFill>
              </a:rPr>
              <a:t>Жесткокрылые – </a:t>
            </a:r>
            <a:r>
              <a:rPr lang="en-US" sz="2000" b="1" dirty="0" err="1">
                <a:solidFill>
                  <a:srgbClr val="FFFF00"/>
                </a:solidFill>
              </a:rPr>
              <a:t>Coleoptera</a:t>
            </a:r>
            <a:endParaRPr lang="ru-RU" sz="2000" b="1" dirty="0">
              <a:solidFill>
                <a:srgbClr val="FFFF00"/>
              </a:solidFill>
            </a:endParaRPr>
          </a:p>
          <a:p>
            <a:endParaRPr lang="ru-RU" dirty="0"/>
          </a:p>
        </p:txBody>
      </p:sp>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635124"/>
            <a:ext cx="7488832" cy="417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078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a:ln>
            <a:solidFill>
              <a:srgbClr val="FFFF00"/>
            </a:solidFill>
          </a:ln>
        </p:spPr>
        <p:txBody>
          <a:bodyPr>
            <a:normAutofit/>
          </a:bodyPr>
          <a:lstStyle/>
          <a:p>
            <a:r>
              <a:rPr lang="ru-RU" sz="2000" b="1" dirty="0">
                <a:solidFill>
                  <a:srgbClr val="FFFF00"/>
                </a:solidFill>
              </a:rPr>
              <a:t>ЭЛЕКТРОННАЯ КРАСНАЯ КНИГА ТУЛЬСКОЙ ОБЛАСТИ</a:t>
            </a:r>
            <a:endParaRPr lang="ru-RU" sz="2000" dirty="0"/>
          </a:p>
        </p:txBody>
      </p:sp>
      <p:sp>
        <p:nvSpPr>
          <p:cNvPr id="3" name="Объект 2"/>
          <p:cNvSpPr>
            <a:spLocks noGrp="1"/>
          </p:cNvSpPr>
          <p:nvPr>
            <p:ph idx="1"/>
          </p:nvPr>
        </p:nvSpPr>
        <p:spPr>
          <a:xfrm>
            <a:off x="457200" y="836712"/>
            <a:ext cx="8229600" cy="5289451"/>
          </a:xfrm>
          <a:ln w="38100">
            <a:solidFill>
              <a:srgbClr val="00B050"/>
            </a:solidFill>
          </a:ln>
        </p:spPr>
        <p:txBody>
          <a:bodyPr/>
          <a:lstStyle/>
          <a:p>
            <a:pPr lvl="0"/>
            <a:r>
              <a:rPr lang="en-US" sz="1600" dirty="0">
                <a:solidFill>
                  <a:srgbClr val="FFFF00"/>
                </a:solidFill>
                <a:hlinkClick r:id="rId2"/>
              </a:rPr>
              <a:t>http://redbooktula.ru/</a:t>
            </a:r>
            <a:endParaRPr lang="ru-RU" sz="1600" dirty="0">
              <a:solidFill>
                <a:srgbClr val="FFFF00"/>
              </a:solidFill>
            </a:endParaRPr>
          </a:p>
          <a:p>
            <a:pPr lvl="0"/>
            <a:r>
              <a:rPr lang="ru-RU" sz="2000" b="1" dirty="0">
                <a:solidFill>
                  <a:srgbClr val="FFFF00"/>
                </a:solidFill>
              </a:rPr>
              <a:t>Жесткокрылые – </a:t>
            </a:r>
            <a:r>
              <a:rPr lang="en-US" sz="2000" b="1" dirty="0" err="1">
                <a:solidFill>
                  <a:srgbClr val="FFFF00"/>
                </a:solidFill>
              </a:rPr>
              <a:t>Coleoptera</a:t>
            </a:r>
            <a:endParaRPr lang="ru-RU" sz="2000" b="1" dirty="0">
              <a:solidFill>
                <a:srgbClr val="FFFF00"/>
              </a:solidFill>
            </a:endParaRPr>
          </a:p>
          <a:p>
            <a:endParaRPr lang="ru-RU" dirty="0"/>
          </a:p>
        </p:txBody>
      </p:sp>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556792"/>
            <a:ext cx="7344816" cy="403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078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a:ln>
            <a:solidFill>
              <a:srgbClr val="FFFF00"/>
            </a:solidFill>
          </a:ln>
        </p:spPr>
        <p:txBody>
          <a:bodyPr>
            <a:normAutofit/>
          </a:bodyPr>
          <a:lstStyle/>
          <a:p>
            <a:r>
              <a:rPr lang="ru-RU" sz="2000" b="1" dirty="0">
                <a:solidFill>
                  <a:srgbClr val="FFFF00"/>
                </a:solidFill>
              </a:rPr>
              <a:t>ЭЛЕКТРОННАЯ КРАСНАЯ КНИГА ТУЛЬСКОЙ ОБЛАСТИ</a:t>
            </a:r>
            <a:endParaRPr lang="ru-RU" sz="2000" dirty="0"/>
          </a:p>
        </p:txBody>
      </p:sp>
      <p:sp>
        <p:nvSpPr>
          <p:cNvPr id="3" name="Объект 2"/>
          <p:cNvSpPr>
            <a:spLocks noGrp="1"/>
          </p:cNvSpPr>
          <p:nvPr>
            <p:ph idx="1"/>
          </p:nvPr>
        </p:nvSpPr>
        <p:spPr>
          <a:xfrm>
            <a:off x="457200" y="836712"/>
            <a:ext cx="8229600" cy="5289451"/>
          </a:xfrm>
          <a:ln w="38100">
            <a:solidFill>
              <a:srgbClr val="00B050"/>
            </a:solidFill>
          </a:ln>
        </p:spPr>
        <p:txBody>
          <a:bodyPr/>
          <a:lstStyle/>
          <a:p>
            <a:pPr lvl="0"/>
            <a:r>
              <a:rPr lang="en-US" sz="1600" dirty="0">
                <a:solidFill>
                  <a:srgbClr val="FFFF00"/>
                </a:solidFill>
                <a:hlinkClick r:id="rId2"/>
              </a:rPr>
              <a:t>http://redbooktula.ru/</a:t>
            </a:r>
            <a:endParaRPr lang="ru-RU" sz="1600" dirty="0">
              <a:solidFill>
                <a:srgbClr val="FFFF00"/>
              </a:solidFill>
            </a:endParaRPr>
          </a:p>
          <a:p>
            <a:pPr lvl="0"/>
            <a:r>
              <a:rPr lang="ru-RU" sz="2000" b="1" dirty="0">
                <a:solidFill>
                  <a:srgbClr val="FFFF00"/>
                </a:solidFill>
              </a:rPr>
              <a:t>Жесткокрылые – </a:t>
            </a:r>
            <a:r>
              <a:rPr lang="en-US" sz="2000" b="1" dirty="0" err="1">
                <a:solidFill>
                  <a:srgbClr val="FFFF00"/>
                </a:solidFill>
              </a:rPr>
              <a:t>Coleoptera</a:t>
            </a:r>
            <a:endParaRPr lang="ru-RU" sz="2000" b="1" dirty="0">
              <a:solidFill>
                <a:srgbClr val="FFFF00"/>
              </a:solidFill>
            </a:endParaRPr>
          </a:p>
          <a:p>
            <a:endParaRPr lang="ru-RU" dirty="0"/>
          </a:p>
        </p:txBody>
      </p:sp>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484784"/>
            <a:ext cx="7272808" cy="403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078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FF00"/>
                </a:solidFill>
              </a:rPr>
              <a:t>ОБЗОР КРАСНОЙ КНИГИ</a:t>
            </a:r>
            <a:endParaRPr lang="ru-RU" sz="3600" dirty="0">
              <a:solidFill>
                <a:srgbClr val="FFFF00"/>
              </a:solidFill>
            </a:endParaRPr>
          </a:p>
        </p:txBody>
      </p:sp>
      <p:sp>
        <p:nvSpPr>
          <p:cNvPr id="3" name="Содержимое 2"/>
          <p:cNvSpPr>
            <a:spLocks noGrp="1"/>
          </p:cNvSpPr>
          <p:nvPr>
            <p:ph idx="1"/>
          </p:nvPr>
        </p:nvSpPr>
        <p:spPr>
          <a:ln w="12700">
            <a:solidFill>
              <a:srgbClr val="FFFF00"/>
            </a:solidFill>
          </a:ln>
        </p:spPr>
        <p:txBody>
          <a:bodyPr>
            <a:normAutofit fontScale="92500" lnSpcReduction="20000"/>
          </a:bodyPr>
          <a:lstStyle/>
          <a:p>
            <a:r>
              <a:rPr lang="ru-RU" dirty="0" smtClean="0"/>
              <a:t>Создание Красной книги ТО</a:t>
            </a:r>
          </a:p>
          <a:p>
            <a:r>
              <a:rPr lang="ru-RU" dirty="0" smtClean="0"/>
              <a:t>Создание </a:t>
            </a:r>
            <a:r>
              <a:rPr lang="ru-RU" dirty="0" smtClean="0"/>
              <a:t>эмблемы проекта, </a:t>
            </a:r>
            <a:r>
              <a:rPr lang="ru-RU" dirty="0"/>
              <a:t>а</a:t>
            </a:r>
            <a:r>
              <a:rPr lang="ru-RU" dirty="0" smtClean="0"/>
              <a:t>вторы </a:t>
            </a:r>
            <a:r>
              <a:rPr lang="ru-RU" dirty="0"/>
              <a:t>Красной книги</a:t>
            </a:r>
            <a:endParaRPr lang="ru-RU" dirty="0" smtClean="0"/>
          </a:p>
          <a:p>
            <a:r>
              <a:rPr lang="ru-RU" dirty="0" smtClean="0"/>
              <a:t>Разделы Красной книги</a:t>
            </a:r>
          </a:p>
          <a:p>
            <a:r>
              <a:rPr lang="ru-RU" dirty="0" smtClean="0">
                <a:solidFill>
                  <a:srgbClr val="FFFF00"/>
                </a:solidFill>
              </a:rPr>
              <a:t>Электронная книга</a:t>
            </a:r>
          </a:p>
          <a:p>
            <a:r>
              <a:rPr lang="ru-RU" dirty="0" smtClean="0">
                <a:solidFill>
                  <a:srgbClr val="FFFF00"/>
                </a:solidFill>
              </a:rPr>
              <a:t>Жесткокрылые (</a:t>
            </a:r>
            <a:r>
              <a:rPr lang="en-US" dirty="0" err="1" smtClean="0">
                <a:solidFill>
                  <a:srgbClr val="FFFF00"/>
                </a:solidFill>
              </a:rPr>
              <a:t>Coleoptera</a:t>
            </a:r>
            <a:r>
              <a:rPr lang="ru-RU" dirty="0" smtClean="0">
                <a:solidFill>
                  <a:srgbClr val="FFFF00"/>
                </a:solidFill>
              </a:rPr>
              <a:t>), внесенные в Красную Книгу ТО</a:t>
            </a:r>
          </a:p>
          <a:p>
            <a:r>
              <a:rPr lang="ru-RU" dirty="0" smtClean="0"/>
              <a:t>Информационный проект при поддержке министерства природных ресурсов и экологии Тульской области</a:t>
            </a:r>
          </a:p>
          <a:p>
            <a:endParaRPr lang="ru-RU" dirty="0" smtClean="0"/>
          </a:p>
          <a:p>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a:ln w="38100">
            <a:solidFill>
              <a:srgbClr val="FFFF00"/>
            </a:solidFill>
          </a:ln>
        </p:spPr>
        <p:txBody>
          <a:bodyPr>
            <a:normAutofit fontScale="90000"/>
          </a:bodyPr>
          <a:lstStyle/>
          <a:p>
            <a:pPr marL="342900" lvl="0" indent="-342900">
              <a:spcBef>
                <a:spcPct val="20000"/>
              </a:spcBef>
            </a:pPr>
            <a:r>
              <a:rPr lang="ru-RU" sz="2200" dirty="0" smtClean="0">
                <a:solidFill>
                  <a:srgbClr val="232323"/>
                </a:solidFill>
                <a:ea typeface="+mn-ea"/>
                <a:cs typeface="+mn-cs"/>
              </a:rPr>
              <a:t/>
            </a:r>
            <a:br>
              <a:rPr lang="ru-RU" sz="2200" dirty="0" smtClean="0">
                <a:solidFill>
                  <a:srgbClr val="232323"/>
                </a:solidFill>
                <a:ea typeface="+mn-ea"/>
                <a:cs typeface="+mn-cs"/>
              </a:rPr>
            </a:br>
            <a:r>
              <a:rPr lang="ru-RU" sz="2200" dirty="0" smtClean="0">
                <a:solidFill>
                  <a:srgbClr val="232323"/>
                </a:solidFill>
                <a:ea typeface="+mn-ea"/>
                <a:cs typeface="+mn-cs"/>
              </a:rPr>
              <a:t/>
            </a:r>
            <a:br>
              <a:rPr lang="ru-RU" sz="2200" dirty="0" smtClean="0">
                <a:solidFill>
                  <a:srgbClr val="232323"/>
                </a:solidFill>
                <a:ea typeface="+mn-ea"/>
                <a:cs typeface="+mn-cs"/>
              </a:rPr>
            </a:br>
            <a:r>
              <a:rPr lang="ru-RU" sz="2200" dirty="0" smtClean="0">
                <a:solidFill>
                  <a:srgbClr val="FFFF00"/>
                </a:solidFill>
                <a:ea typeface="+mn-ea"/>
                <a:cs typeface="+mn-cs"/>
              </a:rPr>
              <a:t>Информационный </a:t>
            </a:r>
            <a:r>
              <a:rPr lang="ru-RU" sz="2200" dirty="0">
                <a:solidFill>
                  <a:srgbClr val="FFFF00"/>
                </a:solidFill>
                <a:ea typeface="+mn-ea"/>
                <a:cs typeface="+mn-cs"/>
              </a:rPr>
              <a:t>проект при поддержке министерства природных ресурсов и экологии Тульской области</a:t>
            </a:r>
            <a:r>
              <a:rPr lang="ru-RU" sz="3000" dirty="0">
                <a:solidFill>
                  <a:srgbClr val="232323"/>
                </a:solidFill>
                <a:ea typeface="+mn-ea"/>
                <a:cs typeface="+mn-cs"/>
              </a:rPr>
              <a:t/>
            </a:r>
            <a:br>
              <a:rPr lang="ru-RU" sz="3000" dirty="0">
                <a:solidFill>
                  <a:srgbClr val="232323"/>
                </a:solidFill>
                <a:ea typeface="+mn-ea"/>
                <a:cs typeface="+mn-cs"/>
              </a:rPr>
            </a:br>
            <a:endParaRPr lang="ru-RU" dirty="0"/>
          </a:p>
        </p:txBody>
      </p:sp>
      <p:sp>
        <p:nvSpPr>
          <p:cNvPr id="3" name="Объект 2"/>
          <p:cNvSpPr>
            <a:spLocks noGrp="1"/>
          </p:cNvSpPr>
          <p:nvPr>
            <p:ph idx="1"/>
          </p:nvPr>
        </p:nvSpPr>
        <p:spPr>
          <a:xfrm>
            <a:off x="457200" y="1124744"/>
            <a:ext cx="8229600" cy="5472608"/>
          </a:xfrm>
          <a:ln w="38100">
            <a:solidFill>
              <a:srgbClr val="00B050"/>
            </a:solidFill>
          </a:ln>
        </p:spPr>
        <p:txBody>
          <a:bodyPr>
            <a:normAutofit fontScale="55000" lnSpcReduction="20000"/>
          </a:bodyPr>
          <a:lstStyle/>
          <a:p>
            <a:pPr marL="0" indent="324000">
              <a:lnSpc>
                <a:spcPct val="120000"/>
              </a:lnSpc>
              <a:spcBef>
                <a:spcPts val="0"/>
              </a:spcBef>
              <a:buNone/>
            </a:pPr>
            <a:endParaRPr lang="ru-RU" sz="2000" dirty="0" smtClean="0"/>
          </a:p>
          <a:p>
            <a:pPr marL="0" indent="324000" algn="just">
              <a:lnSpc>
                <a:spcPct val="120000"/>
              </a:lnSpc>
              <a:spcBef>
                <a:spcPts val="0"/>
              </a:spcBef>
              <a:buNone/>
            </a:pPr>
            <a:r>
              <a:rPr lang="ru-RU" sz="3300" dirty="0" smtClean="0"/>
              <a:t>Впервые </a:t>
            </a:r>
            <a:r>
              <a:rPr lang="ru-RU" sz="3300" dirty="0"/>
              <a:t>на территории Тульской области реализуется природоохранный проект по популяризации региональной Красной книги животных и растений, являющейся официальным источником сведений о состоянии и необходимых мерах по сохранению редких и находящихся под угрозой исчезновения представителей фауны и флоры Тульской области.</a:t>
            </a:r>
          </a:p>
          <a:p>
            <a:pPr marL="0" indent="324000" algn="just">
              <a:lnSpc>
                <a:spcPct val="120000"/>
              </a:lnSpc>
              <a:spcBef>
                <a:spcPts val="0"/>
              </a:spcBef>
              <a:buNone/>
            </a:pPr>
            <a:r>
              <a:rPr lang="ru-RU" sz="3300" dirty="0"/>
              <a:t>В основу данного сайта положены опубликованные материалы изданий «Красная книга Тульской области: растения и грибы» (2010) и «Красная книга Тульской области: Животные» (2013). Общий список объектов животного и растительного мира, занесенных в Красную книгу Тульской области, составляет 576 видов. Указанные виды животных, растений и грибов находятся под особой охраной. Запрещается деятельность, ведущая к сокращению численности таких растений, животных и других организмов и ухудшающая среду их обитания.</a:t>
            </a:r>
          </a:p>
          <a:p>
            <a:pPr marL="0" indent="0">
              <a:buNone/>
            </a:pPr>
            <a:endParaRPr lang="ru-RU" sz="2500" b="1" dirty="0" smtClean="0">
              <a:solidFill>
                <a:srgbClr val="FFFF00"/>
              </a:solidFill>
            </a:endParaRPr>
          </a:p>
          <a:p>
            <a:r>
              <a:rPr lang="ru-RU" sz="2900" b="1" dirty="0" smtClean="0">
                <a:solidFill>
                  <a:srgbClr val="FFFF00"/>
                </a:solidFill>
              </a:rPr>
              <a:t>Контакты</a:t>
            </a:r>
            <a:endParaRPr lang="ru-RU" sz="2900" b="1" dirty="0">
              <a:solidFill>
                <a:srgbClr val="FFFF00"/>
              </a:solidFill>
            </a:endParaRPr>
          </a:p>
          <a:p>
            <a:r>
              <a:rPr lang="ru-RU" sz="2900" b="1" dirty="0">
                <a:solidFill>
                  <a:srgbClr val="FFFF00"/>
                </a:solidFill>
              </a:rPr>
              <a:t>Министерство природных ресурсов и экологии Тульской области</a:t>
            </a:r>
          </a:p>
          <a:p>
            <a:r>
              <a:rPr lang="ru-RU" sz="2900" b="1" dirty="0">
                <a:solidFill>
                  <a:srgbClr val="FFFF00"/>
                </a:solidFill>
              </a:rPr>
              <a:t>Телефон:</a:t>
            </a:r>
            <a:r>
              <a:rPr lang="ru-RU" sz="2900" dirty="0">
                <a:solidFill>
                  <a:srgbClr val="FFFF00"/>
                </a:solidFill>
              </a:rPr>
              <a:t> 8 (4872) 24-51-80, 24-51-83; </a:t>
            </a:r>
            <a:br>
              <a:rPr lang="ru-RU" sz="2900" dirty="0">
                <a:solidFill>
                  <a:srgbClr val="FFFF00"/>
                </a:solidFill>
              </a:rPr>
            </a:br>
            <a:r>
              <a:rPr lang="ru-RU" sz="2900" b="1" dirty="0">
                <a:solidFill>
                  <a:srgbClr val="FFFF00"/>
                </a:solidFill>
              </a:rPr>
              <a:t>Факс:</a:t>
            </a:r>
            <a:r>
              <a:rPr lang="ru-RU" sz="2900" dirty="0">
                <a:solidFill>
                  <a:srgbClr val="FFFF00"/>
                </a:solidFill>
              </a:rPr>
              <a:t> 8 (4872) 37-72-29 </a:t>
            </a:r>
          </a:p>
          <a:p>
            <a:r>
              <a:rPr lang="ru-RU" sz="2900" b="1" dirty="0">
                <a:solidFill>
                  <a:srgbClr val="FFFF00"/>
                </a:solidFill>
              </a:rPr>
              <a:t>E-</a:t>
            </a:r>
            <a:r>
              <a:rPr lang="ru-RU" sz="2900" b="1" dirty="0" err="1">
                <a:solidFill>
                  <a:srgbClr val="FFFF00"/>
                </a:solidFill>
              </a:rPr>
              <a:t>mail</a:t>
            </a:r>
            <a:r>
              <a:rPr lang="ru-RU" sz="2900" b="1" dirty="0">
                <a:solidFill>
                  <a:srgbClr val="FFFF00"/>
                </a:solidFill>
              </a:rPr>
              <a:t>:</a:t>
            </a:r>
            <a:r>
              <a:rPr lang="ru-RU" sz="2900" dirty="0">
                <a:solidFill>
                  <a:srgbClr val="FFFF00"/>
                </a:solidFill>
              </a:rPr>
              <a:t> </a:t>
            </a:r>
            <a:r>
              <a:rPr lang="ru-RU" sz="2900" dirty="0">
                <a:solidFill>
                  <a:srgbClr val="FFFF00"/>
                </a:solidFill>
                <a:hlinkClick r:id="rId2"/>
              </a:rPr>
              <a:t>minecolog@tularegion.ru</a:t>
            </a:r>
            <a:endParaRPr lang="ru-RU" sz="2900" dirty="0">
              <a:solidFill>
                <a:srgbClr val="FFFF00"/>
              </a:solidFill>
            </a:endParaRPr>
          </a:p>
          <a:p>
            <a:r>
              <a:rPr lang="ru-RU" sz="2900" b="1" dirty="0">
                <a:solidFill>
                  <a:srgbClr val="FFFF00"/>
                </a:solidFill>
              </a:rPr>
              <a:t>Адрес:</a:t>
            </a:r>
            <a:r>
              <a:rPr lang="ru-RU" sz="2900" dirty="0">
                <a:solidFill>
                  <a:srgbClr val="FFFF00"/>
                </a:solidFill>
              </a:rPr>
              <a:t> 300007, г. Тула, ул. Оборонная, д. 114-а</a:t>
            </a:r>
          </a:p>
          <a:p>
            <a:endParaRPr lang="ru-RU" dirty="0"/>
          </a:p>
        </p:txBody>
      </p:sp>
    </p:spTree>
    <p:extLst>
      <p:ext uri="{BB962C8B-B14F-4D97-AF65-F5344CB8AC3E}">
        <p14:creationId xmlns:p14="http://schemas.microsoft.com/office/powerpoint/2010/main" val="792993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720080"/>
          </a:xfrm>
        </p:spPr>
        <p:txBody>
          <a:bodyPr>
            <a:normAutofit/>
          </a:bodyPr>
          <a:lstStyle/>
          <a:p>
            <a:r>
              <a:rPr lang="ru-RU" sz="3600" dirty="0" smtClean="0">
                <a:solidFill>
                  <a:srgbClr val="FFFF00"/>
                </a:solidFill>
              </a:rPr>
              <a:t>СОЗДАНИЕ КРАСНОЙ КНИГИ ТО</a:t>
            </a:r>
            <a:endParaRPr lang="ru-RU" sz="3600" dirty="0">
              <a:solidFill>
                <a:srgbClr val="FFFF00"/>
              </a:solidFill>
            </a:endParaRPr>
          </a:p>
        </p:txBody>
      </p:sp>
      <p:sp>
        <p:nvSpPr>
          <p:cNvPr id="3" name="Содержимое 2"/>
          <p:cNvSpPr>
            <a:spLocks noGrp="1"/>
          </p:cNvSpPr>
          <p:nvPr>
            <p:ph idx="1"/>
          </p:nvPr>
        </p:nvSpPr>
        <p:spPr>
          <a:xfrm>
            <a:off x="457200" y="1196752"/>
            <a:ext cx="8229600" cy="4929411"/>
          </a:xfrm>
          <a:ln w="12700">
            <a:solidFill>
              <a:srgbClr val="FFFF00"/>
            </a:solidFill>
          </a:ln>
        </p:spPr>
        <p:txBody>
          <a:bodyPr>
            <a:normAutofit fontScale="62500" lnSpcReduction="20000"/>
          </a:bodyPr>
          <a:lstStyle/>
          <a:p>
            <a:pPr marL="36000" indent="342900">
              <a:lnSpc>
                <a:spcPct val="120000"/>
              </a:lnSpc>
              <a:spcBef>
                <a:spcPts val="0"/>
              </a:spcBef>
              <a:buNone/>
            </a:pPr>
            <a:r>
              <a:rPr lang="ru-RU" sz="2100" b="1" dirty="0" smtClean="0"/>
              <a:t>Красная книга Тульской области - официальный документ, содержащий свод сведений о состоянии, распространении, мерах охраны редких и находящихся под угрозой исчезновения видов (подвидов, популяций) диких животных и дикорастущих растений и грибов (далее - объекты животного и растительного мира), обитающих (произрастающих) на территории Тульской области. </a:t>
            </a:r>
          </a:p>
          <a:p>
            <a:pPr marL="36000" indent="342900">
              <a:lnSpc>
                <a:spcPct val="120000"/>
              </a:lnSpc>
              <a:spcBef>
                <a:spcPts val="0"/>
              </a:spcBef>
              <a:buNone/>
            </a:pPr>
            <a:r>
              <a:rPr lang="ru-RU" sz="1900" b="1" dirty="0" smtClean="0"/>
              <a:t>Красная книга Тульской области: растения и грибы. </a:t>
            </a:r>
            <a:r>
              <a:rPr lang="ru-RU" sz="1900" b="1" i="1" dirty="0" smtClean="0"/>
              <a:t>Тула: Гриф и К (2010)</a:t>
            </a:r>
            <a:r>
              <a:rPr lang="ru-RU" sz="1900" b="1" dirty="0" smtClean="0"/>
              <a:t> 393</a:t>
            </a:r>
          </a:p>
          <a:p>
            <a:pPr marL="36000" indent="342900">
              <a:lnSpc>
                <a:spcPct val="120000"/>
              </a:lnSpc>
              <a:spcBef>
                <a:spcPts val="0"/>
              </a:spcBef>
              <a:buNone/>
            </a:pPr>
            <a:r>
              <a:rPr lang="ru-RU" sz="1900" b="1" dirty="0" smtClean="0"/>
              <a:t>Красная книга Тульской области: животные. </a:t>
            </a:r>
            <a:r>
              <a:rPr lang="ru-RU" sz="1900" b="1" i="1" dirty="0" smtClean="0"/>
              <a:t>Воронеж: Кварта</a:t>
            </a:r>
            <a:r>
              <a:rPr lang="ru-RU" sz="1900" b="1" dirty="0" smtClean="0"/>
              <a:t>  (2013)416</a:t>
            </a:r>
          </a:p>
          <a:p>
            <a:pPr>
              <a:buNone/>
            </a:pPr>
            <a:endParaRPr lang="ru-RU" sz="1600" dirty="0" smtClean="0">
              <a:solidFill>
                <a:srgbClr val="FFFF00"/>
              </a:solidFill>
              <a:hlinkClick r:id="rId2"/>
            </a:endParaRPr>
          </a:p>
          <a:p>
            <a:r>
              <a:rPr lang="ru-RU" sz="2200" dirty="0" smtClean="0">
                <a:solidFill>
                  <a:srgbClr val="FFFF00"/>
                </a:solidFill>
                <a:hlinkClick r:id="rId2"/>
              </a:rPr>
              <a:t>Постановление администрации Тульской области от 16.05.2008 №265</a:t>
            </a:r>
            <a:r>
              <a:rPr lang="ru-RU" sz="2200" dirty="0" smtClean="0">
                <a:solidFill>
                  <a:srgbClr val="FFFF00"/>
                </a:solidFill>
              </a:rPr>
              <a:t/>
            </a:r>
            <a:br>
              <a:rPr lang="ru-RU" sz="2200" dirty="0" smtClean="0">
                <a:solidFill>
                  <a:srgbClr val="FFFF00"/>
                </a:solidFill>
              </a:rPr>
            </a:br>
            <a:r>
              <a:rPr lang="ru-RU" sz="2200" dirty="0" smtClean="0">
                <a:solidFill>
                  <a:srgbClr val="FFFF00"/>
                </a:solidFill>
              </a:rPr>
              <a:t>О Красной книге Тульской области 16.05.2008 265 </a:t>
            </a:r>
            <a:r>
              <a:rPr lang="en-US" sz="2200" dirty="0" smtClean="0"/>
              <a:t>http://oopt.aari.ru/system/files/documents/administraciya-Tulskoy-oblasti/N265_16-05-2008.pdf</a:t>
            </a:r>
            <a:endParaRPr lang="ru-RU" sz="2200" dirty="0" smtClean="0"/>
          </a:p>
          <a:p>
            <a:r>
              <a:rPr lang="ru-RU" sz="2200" dirty="0" smtClean="0">
                <a:solidFill>
                  <a:srgbClr val="FFFF00"/>
                </a:solidFill>
                <a:hlinkClick r:id="rId3"/>
              </a:rPr>
              <a:t>Приказ департамента Тульской области по экологии и природным ресурсам от 21.05.2009 №64-о</a:t>
            </a:r>
            <a:r>
              <a:rPr lang="ru-RU" sz="2200" dirty="0" smtClean="0">
                <a:solidFill>
                  <a:srgbClr val="FFFF00"/>
                </a:solidFill>
              </a:rPr>
              <a:t/>
            </a:r>
            <a:br>
              <a:rPr lang="ru-RU" sz="2200" dirty="0" smtClean="0">
                <a:solidFill>
                  <a:srgbClr val="FFFF00"/>
                </a:solidFill>
              </a:rPr>
            </a:br>
            <a:r>
              <a:rPr lang="ru-RU" sz="2200" dirty="0" smtClean="0">
                <a:solidFill>
                  <a:srgbClr val="FFFF00"/>
                </a:solidFill>
              </a:rPr>
              <a:t>Об утверждении Списка объектов растительного мира, включаемых в Красную книгу Тульской области 21.05.2009 64-о </a:t>
            </a:r>
            <a:r>
              <a:rPr lang="en-US" sz="2200" dirty="0" smtClean="0"/>
              <a:t>http://oopt.aari.ru/system/files/documents/departament-Tulskoy-oblasti-po-ekologii-i-prirodnym-resursam/N64-o_21-05-2009_0.pdf</a:t>
            </a:r>
            <a:endParaRPr lang="ru-RU" sz="2200" dirty="0" smtClean="0"/>
          </a:p>
          <a:p>
            <a:r>
              <a:rPr lang="ru-RU" sz="2200" dirty="0" smtClean="0">
                <a:solidFill>
                  <a:srgbClr val="FFFF00"/>
                </a:solidFill>
                <a:hlinkClick r:id="rId4"/>
              </a:rPr>
              <a:t>Постановление администрации Тульской области от 09.10.2009 №749</a:t>
            </a:r>
            <a:r>
              <a:rPr lang="ru-RU" sz="2200" dirty="0" smtClean="0">
                <a:solidFill>
                  <a:srgbClr val="FFFF00"/>
                </a:solidFill>
              </a:rPr>
              <a:t/>
            </a:r>
            <a:br>
              <a:rPr lang="ru-RU" sz="2200" dirty="0" smtClean="0">
                <a:solidFill>
                  <a:srgbClr val="FFFF00"/>
                </a:solidFill>
              </a:rPr>
            </a:br>
            <a:r>
              <a:rPr lang="ru-RU" sz="2200" dirty="0" smtClean="0">
                <a:solidFill>
                  <a:srgbClr val="FFFF00"/>
                </a:solidFill>
              </a:rPr>
              <a:t>О внесении дополнений и изменения в Постановление администрации Тульской области от 16.05.2008 N 265  «О Красной книге Тульской области»</a:t>
            </a:r>
            <a:r>
              <a:rPr lang="en-US" sz="2200" dirty="0" smtClean="0">
                <a:solidFill>
                  <a:srgbClr val="FFFF00"/>
                </a:solidFill>
              </a:rPr>
              <a:t> </a:t>
            </a:r>
            <a:r>
              <a:rPr lang="en-US" sz="2200" dirty="0" smtClean="0"/>
              <a:t>http://oopt.aari.ru/system/files/documents/administraciya-Tulskoy-oblasti/N749_09-10-2009.pdf</a:t>
            </a:r>
            <a:endParaRPr lang="ru-RU" sz="2200" dirty="0" smtClean="0"/>
          </a:p>
          <a:p>
            <a:r>
              <a:rPr lang="ru-RU" sz="2200" dirty="0" smtClean="0">
                <a:solidFill>
                  <a:srgbClr val="FFFF00"/>
                </a:solidFill>
                <a:hlinkClick r:id="rId5"/>
              </a:rPr>
              <a:t>Приказ министерства природных ресурсов и экологии Тульской области от 27.06.2012 №52-о</a:t>
            </a:r>
            <a:r>
              <a:rPr lang="ru-RU" sz="2200" dirty="0" smtClean="0">
                <a:solidFill>
                  <a:srgbClr val="FFFF00"/>
                </a:solidFill>
              </a:rPr>
              <a:t/>
            </a:r>
            <a:br>
              <a:rPr lang="ru-RU" sz="2200" dirty="0" smtClean="0">
                <a:solidFill>
                  <a:srgbClr val="FFFF00"/>
                </a:solidFill>
              </a:rPr>
            </a:br>
            <a:r>
              <a:rPr lang="ru-RU" sz="2200" dirty="0" smtClean="0">
                <a:solidFill>
                  <a:srgbClr val="FFFF00"/>
                </a:solidFill>
              </a:rPr>
              <a:t>Об утверждении Списка объектов животного мира, включаемых в Красную книгу Тульской области</a:t>
            </a:r>
          </a:p>
          <a:p>
            <a:r>
              <a:rPr lang="en-US" sz="2200" dirty="0" smtClean="0"/>
              <a:t>http://oopt.aari.ru/system/files/documents/ministerstvo-prirodnyh-resursov-i-ekologii-Tulskoy-oblasti/N52-o_27-06-2012.pdf</a:t>
            </a:r>
            <a:endParaRPr lang="ru-RU" sz="2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a:ln w="19050">
            <a:solidFill>
              <a:srgbClr val="FFFF00"/>
            </a:solidFill>
          </a:ln>
        </p:spPr>
        <p:txBody>
          <a:bodyPr>
            <a:normAutofit/>
          </a:bodyPr>
          <a:lstStyle/>
          <a:p>
            <a:r>
              <a:rPr lang="ru-RU" sz="2400" b="1" dirty="0" smtClean="0">
                <a:solidFill>
                  <a:srgbClr val="FFFF00"/>
                </a:solidFill>
              </a:rPr>
              <a:t>ОБЛОЖКА КРАСНОЙ КНИГИ</a:t>
            </a:r>
            <a:endParaRPr lang="ru-RU" sz="2400" b="1" dirty="0">
              <a:solidFill>
                <a:srgbClr val="FFFF00"/>
              </a:solidFill>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29536" y="1600200"/>
            <a:ext cx="3493928" cy="4525963"/>
          </a:xfrm>
          <a:prstGeom prst="rect">
            <a:avLst/>
          </a:prstGeom>
          <a:noFill/>
          <a:ln w="3810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87288" y="1600200"/>
            <a:ext cx="3560424" cy="4525963"/>
          </a:xfrm>
          <a:prstGeom prst="rect">
            <a:avLst/>
          </a:prstGeom>
          <a:noFill/>
          <a:ln w="3810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443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3024336" cy="1512168"/>
          </a:xfrm>
          <a:noFill/>
          <a:ln w="12700">
            <a:solidFill>
              <a:srgbClr val="FFFF00"/>
            </a:solidFill>
          </a:ln>
        </p:spPr>
        <p:txBody>
          <a:bodyPr>
            <a:normAutofit/>
          </a:bodyPr>
          <a:lstStyle/>
          <a:p>
            <a:r>
              <a:rPr lang="ru-RU" sz="1400" dirty="0" smtClean="0">
                <a:solidFill>
                  <a:srgbClr val="FFFF00"/>
                </a:solidFill>
              </a:rPr>
              <a:t>ЭМБЛЕМА</a:t>
            </a:r>
            <a:endParaRPr lang="ru-RU" sz="1400" dirty="0">
              <a:solidFill>
                <a:srgbClr val="FFFF00"/>
              </a:solidFill>
            </a:endParaRPr>
          </a:p>
        </p:txBody>
      </p:sp>
      <p:sp>
        <p:nvSpPr>
          <p:cNvPr id="4" name="Содержимое 3"/>
          <p:cNvSpPr>
            <a:spLocks noGrp="1"/>
          </p:cNvSpPr>
          <p:nvPr>
            <p:ph idx="1"/>
          </p:nvPr>
        </p:nvSpPr>
        <p:spPr>
          <a:xfrm>
            <a:off x="3575050" y="273050"/>
            <a:ext cx="5111750" cy="6180286"/>
          </a:xfrm>
          <a:ln w="12700">
            <a:solidFill>
              <a:srgbClr val="FFFF00"/>
            </a:solidFill>
          </a:ln>
        </p:spPr>
        <p:txBody>
          <a:bodyPr>
            <a:normAutofit fontScale="25000" lnSpcReduction="20000"/>
          </a:bodyPr>
          <a:lstStyle/>
          <a:p>
            <a:pPr algn="ctr">
              <a:buNone/>
            </a:pPr>
            <a:endParaRPr lang="ru-RU" sz="4900" b="1" dirty="0" smtClean="0">
              <a:solidFill>
                <a:srgbClr val="FFFF00"/>
              </a:solidFill>
            </a:endParaRPr>
          </a:p>
          <a:p>
            <a:pPr algn="ctr">
              <a:buNone/>
            </a:pPr>
            <a:r>
              <a:rPr lang="ru-RU" sz="5600" b="1" dirty="0" smtClean="0">
                <a:solidFill>
                  <a:srgbClr val="FFFF00"/>
                </a:solidFill>
              </a:rPr>
              <a:t>АВТОРЫ КРАСНОЙ КНИГИ ТУЛЬСКОЙ ОБЛАСТИ</a:t>
            </a:r>
          </a:p>
          <a:p>
            <a:endParaRPr lang="ru-RU" sz="2200" b="1" dirty="0" smtClean="0"/>
          </a:p>
          <a:p>
            <a:pPr marL="0" indent="342900" algn="just">
              <a:lnSpc>
                <a:spcPct val="120000"/>
              </a:lnSpc>
              <a:spcBef>
                <a:spcPts val="0"/>
              </a:spcBef>
              <a:buNone/>
            </a:pPr>
            <a:r>
              <a:rPr lang="ru-RU" sz="4200" b="1" dirty="0" smtClean="0"/>
              <a:t>Андреев С. А. Член Русского энтомологического общества при  РАН, </a:t>
            </a:r>
            <a:r>
              <a:rPr lang="ru-RU" sz="4200" b="1" i="1" dirty="0" smtClean="0"/>
              <a:t>Беспозвоночные</a:t>
            </a:r>
            <a:endParaRPr lang="ru-RU" sz="4200" b="1" dirty="0" smtClean="0"/>
          </a:p>
          <a:p>
            <a:pPr marL="0" indent="342900" algn="just">
              <a:lnSpc>
                <a:spcPct val="120000"/>
              </a:lnSpc>
              <a:spcBef>
                <a:spcPts val="0"/>
              </a:spcBef>
              <a:buNone/>
            </a:pPr>
            <a:r>
              <a:rPr lang="ru-RU" sz="4200" b="1" dirty="0" smtClean="0"/>
              <a:t>Большаков Л. В. Председатель Тульского отделения Русского энтомологического общества при  РАН, </a:t>
            </a:r>
            <a:r>
              <a:rPr lang="ru-RU" sz="4200" b="1" i="1" dirty="0" smtClean="0"/>
              <a:t>Беспозвоночные</a:t>
            </a:r>
            <a:endParaRPr lang="ru-RU" sz="4200" b="1" dirty="0" smtClean="0"/>
          </a:p>
          <a:p>
            <a:pPr marL="0" indent="342900" algn="just">
              <a:lnSpc>
                <a:spcPct val="120000"/>
              </a:lnSpc>
              <a:spcBef>
                <a:spcPts val="0"/>
              </a:spcBef>
              <a:buNone/>
            </a:pPr>
            <a:r>
              <a:rPr lang="ru-RU" sz="4200" b="1" dirty="0" err="1" smtClean="0"/>
              <a:t>Бригадирова</a:t>
            </a:r>
            <a:r>
              <a:rPr lang="ru-RU" sz="4200" b="1" dirty="0" smtClean="0"/>
              <a:t> О. В.  Кандидат биологических наук, старший научный сотрудник Научного центра РАЕН «Охрана </a:t>
            </a:r>
            <a:r>
              <a:rPr lang="ru-RU" sz="4200" b="1" dirty="0" err="1" smtClean="0"/>
              <a:t>биоразнообразия</a:t>
            </a:r>
            <a:r>
              <a:rPr lang="ru-RU" sz="4200" b="1" dirty="0" smtClean="0"/>
              <a:t>», </a:t>
            </a:r>
            <a:r>
              <a:rPr lang="ru-RU" sz="4200" b="1" i="1" dirty="0" smtClean="0"/>
              <a:t>Птицы</a:t>
            </a:r>
            <a:endParaRPr lang="ru-RU" sz="4200" b="1" dirty="0" smtClean="0"/>
          </a:p>
          <a:p>
            <a:pPr marL="0" indent="342900" algn="just">
              <a:lnSpc>
                <a:spcPct val="120000"/>
              </a:lnSpc>
              <a:spcBef>
                <a:spcPts val="0"/>
              </a:spcBef>
              <a:buNone/>
            </a:pPr>
            <a:r>
              <a:rPr lang="ru-RU" sz="4200" b="1" dirty="0" smtClean="0"/>
              <a:t>Варлыгина Т. И. Кандидат биологических наук, старший научный сотрудник Ботанического  сада  Московского  государственного университета им. М. В. Ломоносова, </a:t>
            </a:r>
            <a:r>
              <a:rPr lang="ru-RU" sz="4200" b="1" i="1" dirty="0" smtClean="0"/>
              <a:t>Сосудистые растения</a:t>
            </a:r>
            <a:endParaRPr lang="ru-RU" sz="4200" b="1" dirty="0" smtClean="0"/>
          </a:p>
          <a:p>
            <a:pPr marL="0" indent="342900" algn="just">
              <a:lnSpc>
                <a:spcPct val="120000"/>
              </a:lnSpc>
              <a:spcBef>
                <a:spcPts val="0"/>
              </a:spcBef>
              <a:buNone/>
            </a:pPr>
            <a:r>
              <a:rPr lang="ru-RU" sz="4200" b="1" dirty="0" smtClean="0"/>
              <a:t>Волкова Е. М. Кандидат биологических наук, доцент Тульского государственного университета , </a:t>
            </a:r>
            <a:r>
              <a:rPr lang="ru-RU" sz="4200" b="1" i="1" dirty="0" smtClean="0"/>
              <a:t>Сосудистые растения,</a:t>
            </a:r>
            <a:r>
              <a:rPr lang="ru-RU" sz="4200" b="1" dirty="0" smtClean="0"/>
              <a:t>  </a:t>
            </a:r>
            <a:r>
              <a:rPr lang="ru-RU" sz="4200" b="1" i="1" dirty="0" smtClean="0"/>
              <a:t>Моховидные</a:t>
            </a:r>
            <a:endParaRPr lang="ru-RU" sz="4200" b="1" dirty="0" smtClean="0"/>
          </a:p>
          <a:p>
            <a:pPr marL="0" indent="342900" algn="just">
              <a:lnSpc>
                <a:spcPct val="120000"/>
              </a:lnSpc>
              <a:spcBef>
                <a:spcPts val="0"/>
              </a:spcBef>
              <a:buNone/>
            </a:pPr>
            <a:r>
              <a:rPr lang="ru-RU" sz="4200" b="1" dirty="0" err="1" smtClean="0"/>
              <a:t>Гудовичева</a:t>
            </a:r>
            <a:r>
              <a:rPr lang="ru-RU" sz="4200" b="1" dirty="0" smtClean="0"/>
              <a:t> А. В. Научный сотрудник </a:t>
            </a:r>
            <a:r>
              <a:rPr lang="ru-RU" sz="4200" b="1" dirty="0" err="1" smtClean="0"/>
              <a:t>Гос</a:t>
            </a:r>
            <a:r>
              <a:rPr lang="ru-RU" sz="4200" b="1" dirty="0" smtClean="0"/>
              <a:t>. </a:t>
            </a:r>
            <a:r>
              <a:rPr lang="ru-RU" sz="4200" b="1" dirty="0" err="1" smtClean="0"/>
              <a:t>военно-историчесКого</a:t>
            </a:r>
            <a:r>
              <a:rPr lang="ru-RU" sz="4200" b="1" dirty="0" smtClean="0"/>
              <a:t> и природного  музея-заповедника "Куликово поле", </a:t>
            </a:r>
            <a:r>
              <a:rPr lang="ru-RU" sz="4200" b="1" i="1" dirty="0" smtClean="0"/>
              <a:t>Лишайники</a:t>
            </a:r>
            <a:endParaRPr lang="ru-RU" sz="4200" b="1" dirty="0" smtClean="0"/>
          </a:p>
          <a:p>
            <a:pPr marL="0" indent="342900" algn="just">
              <a:lnSpc>
                <a:spcPct val="120000"/>
              </a:lnSpc>
              <a:spcBef>
                <a:spcPts val="0"/>
              </a:spcBef>
              <a:buNone/>
            </a:pPr>
            <a:r>
              <a:rPr lang="ru-RU" sz="4200" b="1" dirty="0" smtClean="0"/>
              <a:t>Дорофеев Ю. В. Кандидат биологических наук, доцент Тульского государственного педагогического университета им. Л. Н. Толстого, </a:t>
            </a:r>
            <a:r>
              <a:rPr lang="ru-RU" sz="4200" b="1" i="1" dirty="0" smtClean="0"/>
              <a:t>Беспозвоночные</a:t>
            </a:r>
            <a:endParaRPr lang="ru-RU" sz="4200" b="1" dirty="0" smtClean="0"/>
          </a:p>
          <a:p>
            <a:pPr marL="0" indent="342900" algn="just">
              <a:lnSpc>
                <a:spcPct val="120000"/>
              </a:lnSpc>
              <a:spcBef>
                <a:spcPts val="0"/>
              </a:spcBef>
              <a:buNone/>
            </a:pPr>
            <a:r>
              <a:rPr lang="ru-RU" sz="4200" b="1" dirty="0" smtClean="0"/>
              <a:t>Егоров Л. В. Кандидат биологических наук, в. н. с. </a:t>
            </a:r>
            <a:r>
              <a:rPr lang="ru-RU" sz="4200" b="1" dirty="0" err="1" smtClean="0"/>
              <a:t>Гос</a:t>
            </a:r>
            <a:r>
              <a:rPr lang="ru-RU" sz="4200" b="1" dirty="0" smtClean="0"/>
              <a:t>. природного заповедника «</a:t>
            </a:r>
            <a:r>
              <a:rPr lang="ru-RU" sz="4200" b="1" dirty="0" err="1" smtClean="0"/>
              <a:t>Присурский</a:t>
            </a:r>
            <a:r>
              <a:rPr lang="ru-RU" sz="4200" b="1" dirty="0" smtClean="0"/>
              <a:t>», </a:t>
            </a:r>
            <a:r>
              <a:rPr lang="ru-RU" sz="4200" b="1" i="1" dirty="0" smtClean="0"/>
              <a:t>Беспозвоночные</a:t>
            </a:r>
            <a:endParaRPr lang="ru-RU" sz="4200" b="1" dirty="0" smtClean="0"/>
          </a:p>
          <a:p>
            <a:pPr marL="0" indent="342900" algn="just">
              <a:lnSpc>
                <a:spcPct val="120000"/>
              </a:lnSpc>
              <a:spcBef>
                <a:spcPts val="0"/>
              </a:spcBef>
              <a:buNone/>
            </a:pPr>
            <a:r>
              <a:rPr lang="ru-RU" sz="4200" b="1" dirty="0" err="1" smtClean="0"/>
              <a:t>Иванчев</a:t>
            </a:r>
            <a:r>
              <a:rPr lang="ru-RU" sz="4200" b="1" dirty="0" smtClean="0"/>
              <a:t> В. П. Кандидат биологических наук, зам.директора по научной работе Окского государственного биосферного заповедника, </a:t>
            </a:r>
            <a:r>
              <a:rPr lang="ru-RU" sz="4200" b="1" i="1" dirty="0" smtClean="0"/>
              <a:t>Рыбы и круглоротые</a:t>
            </a:r>
            <a:endParaRPr lang="ru-RU" sz="4200" b="1" dirty="0" smtClean="0"/>
          </a:p>
          <a:p>
            <a:pPr marL="0" indent="342900" algn="just">
              <a:lnSpc>
                <a:spcPct val="120000"/>
              </a:lnSpc>
              <a:spcBef>
                <a:spcPts val="0"/>
              </a:spcBef>
              <a:buNone/>
            </a:pPr>
            <a:r>
              <a:rPr lang="ru-RU" sz="4200" b="1" dirty="0" err="1" smtClean="0"/>
              <a:t>Иванчева</a:t>
            </a:r>
            <a:r>
              <a:rPr lang="ru-RU" sz="4200" b="1" dirty="0" smtClean="0"/>
              <a:t> Е. Ю. Кандидат биологических наук, старший научный сотрудник Окского государственного биосферного заповедника</a:t>
            </a:r>
          </a:p>
          <a:p>
            <a:pPr marL="0" indent="342900" algn="just">
              <a:lnSpc>
                <a:spcPct val="120000"/>
              </a:lnSpc>
              <a:spcBef>
                <a:spcPts val="0"/>
              </a:spcBef>
              <a:buNone/>
            </a:pPr>
            <a:r>
              <a:rPr lang="ru-RU" sz="4200" b="1" dirty="0" smtClean="0"/>
              <a:t>Казакова М. В. Доктор биологических наук,  заведующий  лабораторией изучения и охраны </a:t>
            </a:r>
            <a:r>
              <a:rPr lang="ru-RU" sz="4200" b="1" dirty="0" err="1" smtClean="0"/>
              <a:t>биоразнообразия</a:t>
            </a:r>
            <a:r>
              <a:rPr lang="ru-RU" sz="4200" b="1" dirty="0" smtClean="0"/>
              <a:t>, профессор Рязанского государственного университета им. С. А. Есенина, </a:t>
            </a:r>
            <a:r>
              <a:rPr lang="ru-RU" sz="4200" b="1" i="1" dirty="0" smtClean="0"/>
              <a:t>Сосудистые растения</a:t>
            </a:r>
          </a:p>
          <a:p>
            <a:pPr marL="0" indent="342900" algn="just">
              <a:lnSpc>
                <a:spcPct val="120000"/>
              </a:lnSpc>
              <a:spcBef>
                <a:spcPts val="0"/>
              </a:spcBef>
              <a:buNone/>
            </a:pPr>
            <a:r>
              <a:rPr lang="ru-RU" sz="4200" b="1" dirty="0" err="1" smtClean="0"/>
              <a:t>Лакомов</a:t>
            </a:r>
            <a:r>
              <a:rPr lang="ru-RU" sz="4200" b="1" dirty="0" smtClean="0"/>
              <a:t> А. Ф. Зав. отделом природы Объединения «Тульский историко-краеведческий и художественный музей», </a:t>
            </a:r>
            <a:r>
              <a:rPr lang="ru-RU" sz="4200" b="1" i="1" dirty="0" smtClean="0"/>
              <a:t>Беспозвоночные</a:t>
            </a:r>
          </a:p>
          <a:p>
            <a:pPr marL="0" indent="342900" algn="just">
              <a:lnSpc>
                <a:spcPct val="120000"/>
              </a:lnSpc>
              <a:spcBef>
                <a:spcPts val="0"/>
              </a:spcBef>
              <a:buNone/>
            </a:pPr>
            <a:r>
              <a:rPr lang="ru-RU" sz="4200" b="1" dirty="0" smtClean="0"/>
              <a:t>Левченко Т. В. Кандидат биологических наук, </a:t>
            </a:r>
            <a:r>
              <a:rPr lang="ru-RU" sz="4200" b="1" dirty="0" err="1" smtClean="0"/>
              <a:t>науч</a:t>
            </a:r>
            <a:r>
              <a:rPr lang="ru-RU" sz="4200" b="1" dirty="0" smtClean="0"/>
              <a:t>. Сотрудник Государственного Дарвиновского музея, </a:t>
            </a:r>
            <a:r>
              <a:rPr lang="ru-RU" sz="4200" b="1" i="1" dirty="0" smtClean="0"/>
              <a:t>Беспозвоночные</a:t>
            </a:r>
          </a:p>
          <a:p>
            <a:pPr marL="0" indent="342900" algn="just">
              <a:lnSpc>
                <a:spcPct val="120000"/>
              </a:lnSpc>
              <a:spcBef>
                <a:spcPts val="0"/>
              </a:spcBef>
              <a:buNone/>
            </a:pPr>
            <a:endParaRPr lang="ru-RU" sz="4200" b="1" dirty="0" smtClean="0"/>
          </a:p>
          <a:p>
            <a:pPr marL="0" indent="342900" algn="just">
              <a:lnSpc>
                <a:spcPct val="120000"/>
              </a:lnSpc>
              <a:spcBef>
                <a:spcPts val="0"/>
              </a:spcBef>
              <a:buNone/>
            </a:pPr>
            <a:endParaRPr lang="ru-RU" sz="4200" b="1" i="1" dirty="0" smtClean="0"/>
          </a:p>
          <a:p>
            <a:pPr marL="0" indent="342900" algn="just">
              <a:lnSpc>
                <a:spcPct val="120000"/>
              </a:lnSpc>
              <a:spcBef>
                <a:spcPts val="0"/>
              </a:spcBef>
              <a:buNone/>
            </a:pPr>
            <a:endParaRPr lang="ru-RU" sz="4200" b="1" dirty="0" smtClean="0"/>
          </a:p>
          <a:p>
            <a:pPr marL="0" indent="457200" algn="just">
              <a:lnSpc>
                <a:spcPct val="120000"/>
              </a:lnSpc>
              <a:spcBef>
                <a:spcPts val="0"/>
              </a:spcBef>
              <a:buNone/>
            </a:pPr>
            <a:r>
              <a:rPr lang="ru-RU" sz="4200" b="1" dirty="0" smtClean="0"/>
              <a:t> </a:t>
            </a:r>
          </a:p>
          <a:p>
            <a:pPr marL="0" indent="342900" algn="just">
              <a:lnSpc>
                <a:spcPct val="120000"/>
              </a:lnSpc>
              <a:spcBef>
                <a:spcPts val="0"/>
              </a:spcBef>
            </a:pPr>
            <a:endParaRPr lang="ru-RU" sz="4200" dirty="0">
              <a:solidFill>
                <a:srgbClr val="FFFF00"/>
              </a:solidFill>
            </a:endParaRPr>
          </a:p>
        </p:txBody>
      </p:sp>
      <p:sp>
        <p:nvSpPr>
          <p:cNvPr id="5" name="Текст 4"/>
          <p:cNvSpPr>
            <a:spLocks noGrp="1"/>
          </p:cNvSpPr>
          <p:nvPr>
            <p:ph type="body" sz="half" idx="2"/>
          </p:nvPr>
        </p:nvSpPr>
        <p:spPr>
          <a:xfrm>
            <a:off x="457200" y="1772816"/>
            <a:ext cx="3034680" cy="4680520"/>
          </a:xfrm>
          <a:ln w="12700">
            <a:solidFill>
              <a:srgbClr val="FFFF00"/>
            </a:solidFill>
          </a:ln>
        </p:spPr>
        <p:txBody>
          <a:bodyPr/>
          <a:lstStyle/>
          <a:p>
            <a:pPr indent="457200" algn="just">
              <a:spcBef>
                <a:spcPts val="0"/>
              </a:spcBef>
            </a:pPr>
            <a:r>
              <a:rPr lang="ru-RU" sz="1200" dirty="0" smtClean="0"/>
              <a:t>С 17 октября по 17 декабря 2014 года на официальном сайте региональной Красной книги был проведен конкурс на лучшую эмблему проекта. Итоги конкурса подвели на девятом Международном яснополянском экологическом форуме. Автором лучшей эмблемы Красной книги Тульской области стал студент </a:t>
            </a:r>
            <a:r>
              <a:rPr lang="ru-RU" sz="1200" dirty="0" err="1" smtClean="0"/>
              <a:t>Чернского</a:t>
            </a:r>
            <a:r>
              <a:rPr lang="ru-RU" sz="1200" dirty="0" smtClean="0"/>
              <a:t> профессионально-педагогического колледжа </a:t>
            </a:r>
          </a:p>
          <a:p>
            <a:pPr indent="457200" algn="just">
              <a:spcBef>
                <a:spcPts val="0"/>
              </a:spcBef>
            </a:pPr>
            <a:r>
              <a:rPr lang="ru-RU" dirty="0" smtClean="0">
                <a:solidFill>
                  <a:srgbClr val="FFFF00"/>
                </a:solidFill>
              </a:rPr>
              <a:t>Владислав </a:t>
            </a:r>
            <a:r>
              <a:rPr lang="ru-RU" dirty="0" err="1" smtClean="0">
                <a:solidFill>
                  <a:srgbClr val="FFFF00"/>
                </a:solidFill>
              </a:rPr>
              <a:t>Науменко</a:t>
            </a:r>
            <a:r>
              <a:rPr lang="ru-RU" dirty="0" smtClean="0">
                <a:solidFill>
                  <a:srgbClr val="FFFF00"/>
                </a:solidFill>
              </a:rPr>
              <a:t>.</a:t>
            </a:r>
          </a:p>
          <a:p>
            <a:pPr indent="457200" algn="just">
              <a:spcBef>
                <a:spcPts val="0"/>
              </a:spcBef>
            </a:pPr>
            <a:endParaRPr lang="ru-RU" sz="1200" dirty="0" smtClean="0"/>
          </a:p>
          <a:p>
            <a:pPr indent="457200" algn="just">
              <a:spcBef>
                <a:spcPts val="0"/>
              </a:spcBef>
            </a:pPr>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539552" y="332656"/>
            <a:ext cx="1656184" cy="1152128"/>
          </a:xfrm>
          <a:prstGeom prst="rect">
            <a:avLst/>
          </a:prstGeom>
          <a:noFill/>
          <a:ln w="9525">
            <a:noFill/>
            <a:miter lim="800000"/>
            <a:headEnd/>
            <a:tailEnd/>
          </a:ln>
          <a:effectLst/>
        </p:spPr>
      </p:pic>
      <p:pic>
        <p:nvPicPr>
          <p:cNvPr id="8" name="Рисунок 7" descr="http://fs.4geo.ru/get/news/image/1331908877_large.JPEG"/>
          <p:cNvPicPr/>
          <p:nvPr/>
        </p:nvPicPr>
        <p:blipFill>
          <a:blip r:embed="rId3" cstate="print"/>
          <a:srcRect/>
          <a:stretch>
            <a:fillRect/>
          </a:stretch>
        </p:blipFill>
        <p:spPr bwMode="auto">
          <a:xfrm>
            <a:off x="611560" y="4077072"/>
            <a:ext cx="2736304" cy="2232248"/>
          </a:xfrm>
          <a:prstGeom prst="rect">
            <a:avLst/>
          </a:prstGeom>
          <a:noFill/>
          <a:ln w="9525">
            <a:solidFill>
              <a:srgbClr val="FFFF00"/>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229600" cy="720080"/>
          </a:xfrm>
        </p:spPr>
        <p:txBody>
          <a:bodyPr>
            <a:noAutofit/>
          </a:bodyPr>
          <a:lstStyle/>
          <a:p>
            <a:r>
              <a:rPr lang="ru-RU" sz="1400" dirty="0" smtClean="0">
                <a:solidFill>
                  <a:srgbClr val="FFFF00"/>
                </a:solidFill>
              </a:rPr>
              <a:t>АВТОРЫ  КРАСНОЙ КНИГИ  </a:t>
            </a:r>
            <a:br>
              <a:rPr lang="ru-RU" sz="1400" dirty="0" smtClean="0">
                <a:solidFill>
                  <a:srgbClr val="FFFF00"/>
                </a:solidFill>
              </a:rPr>
            </a:br>
            <a:r>
              <a:rPr lang="ru-RU" sz="1400" dirty="0" smtClean="0">
                <a:solidFill>
                  <a:srgbClr val="FFFF00"/>
                </a:solidFill>
              </a:rPr>
              <a:t> ТУЛЬСКОЙ  ОБЛАСТИ </a:t>
            </a:r>
            <a:endParaRPr lang="ru-RU" sz="1400" dirty="0">
              <a:solidFill>
                <a:srgbClr val="FFFF00"/>
              </a:solidFill>
            </a:endParaRPr>
          </a:p>
        </p:txBody>
      </p:sp>
      <p:sp>
        <p:nvSpPr>
          <p:cNvPr id="3" name="Содержимое 2"/>
          <p:cNvSpPr>
            <a:spLocks noGrp="1"/>
          </p:cNvSpPr>
          <p:nvPr>
            <p:ph sz="half" idx="1"/>
          </p:nvPr>
        </p:nvSpPr>
        <p:spPr>
          <a:xfrm>
            <a:off x="457200" y="1124744"/>
            <a:ext cx="4038600" cy="5112568"/>
          </a:xfrm>
          <a:ln w="12700">
            <a:solidFill>
              <a:srgbClr val="FFFF00"/>
            </a:solidFill>
          </a:ln>
        </p:spPr>
        <p:txBody>
          <a:bodyPr>
            <a:normAutofit fontScale="25000" lnSpcReduction="20000"/>
          </a:bodyPr>
          <a:lstStyle/>
          <a:p>
            <a:pPr marL="0" indent="342900" algn="just">
              <a:lnSpc>
                <a:spcPct val="120000"/>
              </a:lnSpc>
              <a:spcBef>
                <a:spcPts val="0"/>
              </a:spcBef>
              <a:buNone/>
            </a:pPr>
            <a:r>
              <a:rPr lang="ru-RU" sz="4400" b="1" dirty="0" smtClean="0"/>
              <a:t>Майоров С. Р. Кандидат биологических наук, доцент Московского  государственного университета им. М. В. Ломоносова, </a:t>
            </a:r>
            <a:r>
              <a:rPr lang="ru-RU" sz="4400" b="1" i="1" dirty="0" smtClean="0"/>
              <a:t>Сосудистые растения</a:t>
            </a:r>
            <a:endParaRPr lang="ru-RU" sz="4400" b="1" dirty="0" smtClean="0"/>
          </a:p>
          <a:p>
            <a:pPr marL="0" indent="342900" algn="just">
              <a:lnSpc>
                <a:spcPct val="120000"/>
              </a:lnSpc>
              <a:spcBef>
                <a:spcPts val="0"/>
              </a:spcBef>
              <a:buNone/>
            </a:pPr>
            <a:r>
              <a:rPr lang="ru-RU" sz="4400" b="1" dirty="0" err="1" smtClean="0"/>
              <a:t>Маматкулов</a:t>
            </a:r>
            <a:r>
              <a:rPr lang="ru-RU" sz="4400" b="1" dirty="0" smtClean="0"/>
              <a:t> А. Л. Кандидат биологических наук, Эксперт по моллюскам, </a:t>
            </a:r>
            <a:r>
              <a:rPr lang="ru-RU" sz="4400" b="1" i="1" dirty="0" smtClean="0"/>
              <a:t>Моллюски</a:t>
            </a:r>
            <a:endParaRPr lang="ru-RU" sz="4400" b="1" dirty="0" smtClean="0"/>
          </a:p>
          <a:p>
            <a:pPr marL="0" indent="342900" algn="just">
              <a:lnSpc>
                <a:spcPct val="120000"/>
              </a:lnSpc>
              <a:spcBef>
                <a:spcPts val="0"/>
              </a:spcBef>
              <a:buNone/>
            </a:pPr>
            <a:r>
              <a:rPr lang="ru-RU" sz="4400" b="1" dirty="0" smtClean="0"/>
              <a:t>Новиков В. С. Доктор биологических наук, член-корреспондент РАЕН, профессор  Московского  государственного университета им. М. В. Ломоносова, </a:t>
            </a:r>
            <a:r>
              <a:rPr lang="ru-RU" sz="4400" b="1" i="1" dirty="0" smtClean="0"/>
              <a:t>Сосудистые растения</a:t>
            </a:r>
            <a:endParaRPr lang="ru-RU" sz="4400" b="1" dirty="0" smtClean="0"/>
          </a:p>
          <a:p>
            <a:pPr marL="0" indent="342900" algn="just">
              <a:lnSpc>
                <a:spcPct val="120000"/>
              </a:lnSpc>
              <a:spcBef>
                <a:spcPts val="0"/>
              </a:spcBef>
              <a:buNone/>
            </a:pPr>
            <a:r>
              <a:rPr lang="ru-RU" sz="4400" b="1" dirty="0" smtClean="0"/>
              <a:t>Попов Е. С. Кандидат биологических наук, старший научный сотрудник Ботанического института им. В. Л. Комарова РАН , </a:t>
            </a:r>
            <a:r>
              <a:rPr lang="ru-RU" sz="4400" b="1" i="1" dirty="0" smtClean="0"/>
              <a:t>Грибы</a:t>
            </a:r>
            <a:endParaRPr lang="ru-RU" sz="4400" b="1" dirty="0" smtClean="0"/>
          </a:p>
          <a:p>
            <a:pPr marL="0" indent="342900" algn="just">
              <a:lnSpc>
                <a:spcPct val="120000"/>
              </a:lnSpc>
              <a:spcBef>
                <a:spcPts val="0"/>
              </a:spcBef>
              <a:buNone/>
            </a:pPr>
            <a:r>
              <a:rPr lang="ru-RU" sz="4400" b="1" dirty="0" smtClean="0"/>
              <a:t>Попова Н. Н. Доктор биологических наук, профессор Воронежского государственного института физической культуры, </a:t>
            </a:r>
            <a:r>
              <a:rPr lang="ru-RU" sz="4400" b="1" i="1" dirty="0" smtClean="0"/>
              <a:t>Моховидные</a:t>
            </a:r>
            <a:endParaRPr lang="ru-RU" sz="4400" b="1" dirty="0" smtClean="0"/>
          </a:p>
          <a:p>
            <a:pPr marL="0" indent="342900" algn="just">
              <a:lnSpc>
                <a:spcPct val="120000"/>
              </a:lnSpc>
              <a:spcBef>
                <a:spcPts val="0"/>
              </a:spcBef>
              <a:buNone/>
            </a:pPr>
            <a:r>
              <a:rPr lang="ru-RU" sz="4400" b="1" dirty="0" err="1" smtClean="0"/>
              <a:t>Ребриев</a:t>
            </a:r>
            <a:r>
              <a:rPr lang="ru-RU" sz="4400" b="1" dirty="0" smtClean="0"/>
              <a:t> Ю. А. Кандидат биологических наук, старший научный сотрудник Южного научного центра РАН, </a:t>
            </a:r>
            <a:r>
              <a:rPr lang="ru-RU" sz="4400" b="1" i="1" dirty="0" smtClean="0"/>
              <a:t>Грибы</a:t>
            </a:r>
            <a:endParaRPr lang="ru-RU" sz="4400" b="1" dirty="0" smtClean="0"/>
          </a:p>
          <a:p>
            <a:pPr marL="0" indent="342900" algn="just">
              <a:lnSpc>
                <a:spcPct val="120000"/>
              </a:lnSpc>
              <a:spcBef>
                <a:spcPts val="0"/>
              </a:spcBef>
              <a:buNone/>
            </a:pPr>
            <a:r>
              <a:rPr lang="ru-RU" sz="4400" b="1" dirty="0" smtClean="0"/>
              <a:t>Решетникова Н. М. Кандидат биологических наук, научный сотрудник Главного Ботанического сада РАН, </a:t>
            </a:r>
            <a:r>
              <a:rPr lang="ru-RU" sz="4400" b="1" i="1" dirty="0" smtClean="0"/>
              <a:t>Сосудистые растения</a:t>
            </a:r>
            <a:endParaRPr lang="ru-RU" sz="4400" b="1" dirty="0" smtClean="0"/>
          </a:p>
          <a:p>
            <a:pPr marL="0" indent="342900" algn="just">
              <a:lnSpc>
                <a:spcPct val="120000"/>
              </a:lnSpc>
              <a:spcBef>
                <a:spcPts val="0"/>
              </a:spcBef>
              <a:buNone/>
            </a:pPr>
            <a:r>
              <a:rPr lang="ru-RU" sz="4400" b="1" dirty="0" smtClean="0"/>
              <a:t>Рябов С. А. Герпетолог, Московский зоопарк, </a:t>
            </a:r>
            <a:r>
              <a:rPr lang="ru-RU" sz="4400" b="1" i="1" dirty="0" smtClean="0"/>
              <a:t>Пресмыкающиеся, Членистоногие</a:t>
            </a:r>
          </a:p>
          <a:p>
            <a:pPr marL="0" indent="342900" algn="just">
              <a:lnSpc>
                <a:spcPct val="120000"/>
              </a:lnSpc>
              <a:spcBef>
                <a:spcPts val="0"/>
              </a:spcBef>
              <a:buNone/>
            </a:pPr>
            <a:r>
              <a:rPr lang="ru-RU" sz="4400" b="1" dirty="0" smtClean="0"/>
              <a:t>Сарычева Л. А. Старший научный сотрудник заповедника «</a:t>
            </a:r>
            <a:r>
              <a:rPr lang="ru-RU" sz="4400" b="1" dirty="0" err="1" smtClean="0"/>
              <a:t>Галичья</a:t>
            </a:r>
            <a:r>
              <a:rPr lang="ru-RU" sz="4400" b="1" dirty="0" smtClean="0"/>
              <a:t> Гора», </a:t>
            </a:r>
            <a:r>
              <a:rPr lang="ru-RU" sz="4400" b="1" i="1" dirty="0" smtClean="0"/>
              <a:t>Грибы</a:t>
            </a:r>
          </a:p>
          <a:p>
            <a:pPr marL="0" indent="342900" algn="just">
              <a:lnSpc>
                <a:spcPct val="120000"/>
              </a:lnSpc>
              <a:spcBef>
                <a:spcPts val="0"/>
              </a:spcBef>
              <a:buNone/>
            </a:pPr>
            <a:r>
              <a:rPr lang="ru-RU" sz="4400" b="1" dirty="0" err="1" smtClean="0"/>
              <a:t>Светашева</a:t>
            </a:r>
            <a:r>
              <a:rPr lang="ru-RU" sz="4400" b="1" dirty="0" smtClean="0"/>
              <a:t> Т. Ю. Кандидат биологических наук, доцент Тульского государственного педагогического университета им. Л. Н. </a:t>
            </a:r>
            <a:r>
              <a:rPr lang="ru-RU" sz="4400" b="1" i="1" dirty="0" smtClean="0"/>
              <a:t>Толстого, Грибы</a:t>
            </a:r>
          </a:p>
          <a:p>
            <a:pPr marL="0" indent="342900" algn="just">
              <a:lnSpc>
                <a:spcPct val="120000"/>
              </a:lnSpc>
              <a:spcBef>
                <a:spcPts val="0"/>
              </a:spcBef>
              <a:buNone/>
            </a:pPr>
            <a:endParaRPr lang="ru-RU" sz="4400" b="1" i="1" dirty="0" smtClean="0"/>
          </a:p>
          <a:p>
            <a:pPr marL="0" indent="342900" algn="just">
              <a:lnSpc>
                <a:spcPct val="120000"/>
              </a:lnSpc>
              <a:spcBef>
                <a:spcPts val="0"/>
              </a:spcBef>
              <a:buNone/>
            </a:pPr>
            <a:endParaRPr lang="ru-RU" sz="4400" b="1" dirty="0" smtClean="0"/>
          </a:p>
          <a:p>
            <a:pPr marL="0" indent="342900" algn="just">
              <a:lnSpc>
                <a:spcPct val="120000"/>
              </a:lnSpc>
              <a:spcBef>
                <a:spcPts val="0"/>
              </a:spcBef>
            </a:pPr>
            <a:endParaRPr lang="ru-RU" sz="4800" b="1" dirty="0"/>
          </a:p>
        </p:txBody>
      </p:sp>
      <p:sp>
        <p:nvSpPr>
          <p:cNvPr id="4" name="Содержимое 3"/>
          <p:cNvSpPr>
            <a:spLocks noGrp="1"/>
          </p:cNvSpPr>
          <p:nvPr>
            <p:ph sz="half" idx="2"/>
          </p:nvPr>
        </p:nvSpPr>
        <p:spPr>
          <a:xfrm>
            <a:off x="4648200" y="1124744"/>
            <a:ext cx="4038600" cy="5112568"/>
          </a:xfrm>
          <a:ln w="12700">
            <a:solidFill>
              <a:srgbClr val="FFFF00"/>
            </a:solidFill>
          </a:ln>
        </p:spPr>
        <p:txBody>
          <a:bodyPr>
            <a:normAutofit fontScale="25000" lnSpcReduction="20000"/>
          </a:bodyPr>
          <a:lstStyle/>
          <a:p>
            <a:pPr marL="0" indent="342900" algn="just">
              <a:lnSpc>
                <a:spcPct val="120000"/>
              </a:lnSpc>
              <a:spcBef>
                <a:spcPts val="0"/>
              </a:spcBef>
              <a:buNone/>
            </a:pPr>
            <a:r>
              <a:rPr lang="ru-RU" sz="4400" b="1" dirty="0" smtClean="0"/>
              <a:t>Свиридов А. В. Кандидат биологических наук, с.н.с. Зоологического музея Московского </a:t>
            </a:r>
            <a:r>
              <a:rPr lang="ru-RU" sz="4400" b="1" dirty="0" err="1" smtClean="0"/>
              <a:t>гос</a:t>
            </a:r>
            <a:r>
              <a:rPr lang="ru-RU" sz="4400" b="1" dirty="0" smtClean="0"/>
              <a:t>. университета , </a:t>
            </a:r>
            <a:r>
              <a:rPr lang="ru-RU" sz="4400" b="1" i="1" dirty="0" smtClean="0"/>
              <a:t>Беспозвоночные</a:t>
            </a:r>
            <a:endParaRPr lang="ru-RU" sz="4400" b="1" dirty="0" smtClean="0"/>
          </a:p>
          <a:p>
            <a:pPr marL="0" indent="342900" algn="just">
              <a:lnSpc>
                <a:spcPct val="120000"/>
              </a:lnSpc>
              <a:spcBef>
                <a:spcPts val="0"/>
              </a:spcBef>
              <a:buNone/>
            </a:pPr>
            <a:r>
              <a:rPr lang="ru-RU" sz="4400" b="1" dirty="0" smtClean="0"/>
              <a:t>Соболев Н. А. Кандидат географических наук, старший научный сотрудник Рязанского государственного университета им. С. А. Есенина, </a:t>
            </a:r>
            <a:r>
              <a:rPr lang="ru-RU" sz="4400" b="1" i="1" dirty="0" smtClean="0"/>
              <a:t>Сосудистые растения</a:t>
            </a:r>
            <a:endParaRPr lang="ru-RU" sz="4400" b="1" dirty="0" smtClean="0"/>
          </a:p>
          <a:p>
            <a:pPr marL="0" indent="342900" algn="just">
              <a:lnSpc>
                <a:spcPct val="120000"/>
              </a:lnSpc>
              <a:spcBef>
                <a:spcPts val="0"/>
              </a:spcBef>
              <a:buNone/>
            </a:pPr>
            <a:r>
              <a:rPr lang="ru-RU" sz="4400" b="1" dirty="0" err="1" smtClean="0"/>
              <a:t>Чувилин</a:t>
            </a:r>
            <a:r>
              <a:rPr lang="ru-RU" sz="4400" b="1" dirty="0" smtClean="0"/>
              <a:t> А. В. Член Русского энтомологического общества при  РАН, </a:t>
            </a:r>
            <a:r>
              <a:rPr lang="ru-RU" sz="4400" b="1" i="1" dirty="0" smtClean="0"/>
              <a:t>Беспозвоночные</a:t>
            </a:r>
          </a:p>
          <a:p>
            <a:pPr marL="0" indent="342900" algn="just">
              <a:lnSpc>
                <a:spcPct val="120000"/>
              </a:lnSpc>
              <a:spcBef>
                <a:spcPts val="0"/>
              </a:spcBef>
              <a:buNone/>
            </a:pPr>
            <a:r>
              <a:rPr lang="ru-RU" sz="4400" b="1" i="1" dirty="0" smtClean="0"/>
              <a:t>Ш</a:t>
            </a:r>
            <a:r>
              <a:rPr lang="ru-RU" sz="4400" b="1" dirty="0" smtClean="0"/>
              <a:t>ереметьева И. С. Кандидат биологических наук, доцент Тульского государственного педагогического университета им. Л. Н. Толстого, </a:t>
            </a:r>
            <a:r>
              <a:rPr lang="ru-RU" sz="4400" b="1" i="1" dirty="0" smtClean="0"/>
              <a:t>Сосудистые растения</a:t>
            </a:r>
            <a:endParaRPr lang="ru-RU" sz="4400" b="1" dirty="0" smtClean="0"/>
          </a:p>
          <a:p>
            <a:pPr marL="0" indent="342900" algn="just">
              <a:lnSpc>
                <a:spcPct val="120000"/>
              </a:lnSpc>
              <a:spcBef>
                <a:spcPts val="0"/>
              </a:spcBef>
              <a:buNone/>
            </a:pPr>
            <a:r>
              <a:rPr lang="ru-RU" sz="4400" b="1" dirty="0" smtClean="0"/>
              <a:t>Швец О. В. Кандидат биологических наук, доцент Тульского государственного педагогического университета им. Л. Н. Толстого, </a:t>
            </a:r>
            <a:r>
              <a:rPr lang="ru-RU" sz="4400" b="1" i="1" dirty="0" smtClean="0"/>
              <a:t>Млекопитающие,</a:t>
            </a:r>
            <a:r>
              <a:rPr lang="ru-RU" sz="4400" b="1" dirty="0" smtClean="0"/>
              <a:t>, </a:t>
            </a:r>
            <a:r>
              <a:rPr lang="ru-RU" sz="4400" b="1" i="1" dirty="0" smtClean="0"/>
              <a:t>Птицы</a:t>
            </a:r>
            <a:endParaRPr lang="ru-RU" sz="4400" b="1" dirty="0" smtClean="0"/>
          </a:p>
          <a:p>
            <a:pPr marL="0" indent="342900" algn="just">
              <a:lnSpc>
                <a:spcPct val="120000"/>
              </a:lnSpc>
              <a:spcBef>
                <a:spcPts val="0"/>
              </a:spcBef>
              <a:buNone/>
            </a:pPr>
            <a:r>
              <a:rPr lang="ru-RU" sz="4400" b="1" dirty="0" smtClean="0"/>
              <a:t>Ширяев А. Г. Кандидат биологических наук, Институт Экологии растений и животных Уральского отделения РАН, </a:t>
            </a:r>
            <a:r>
              <a:rPr lang="ru-RU" sz="4400" b="1" i="1" dirty="0" smtClean="0"/>
              <a:t>Грибы</a:t>
            </a:r>
            <a:endParaRPr lang="ru-RU" sz="4400" b="1" dirty="0" smtClean="0"/>
          </a:p>
          <a:p>
            <a:pPr marL="0" indent="342900" algn="just">
              <a:lnSpc>
                <a:spcPct val="120000"/>
              </a:lnSpc>
              <a:spcBef>
                <a:spcPts val="0"/>
              </a:spcBef>
              <a:buNone/>
            </a:pPr>
            <a:r>
              <a:rPr lang="ru-RU" sz="4400" b="1" dirty="0" smtClean="0"/>
              <a:t>Ширяев К. А.  Научный сотрудник ГУК ТО «Тульский областной </a:t>
            </a:r>
            <a:r>
              <a:rPr lang="ru-RU" sz="4400" b="1" dirty="0" err="1" smtClean="0"/>
              <a:t>экзотариум</a:t>
            </a:r>
            <a:r>
              <a:rPr lang="ru-RU" sz="4400" b="1" dirty="0" smtClean="0"/>
              <a:t>» , </a:t>
            </a:r>
            <a:r>
              <a:rPr lang="ru-RU" sz="4400" b="1" i="1" dirty="0" smtClean="0"/>
              <a:t>Пресмыкающиеся,</a:t>
            </a:r>
            <a:r>
              <a:rPr lang="ru-RU" sz="4400" b="1" dirty="0" smtClean="0"/>
              <a:t>, </a:t>
            </a:r>
            <a:r>
              <a:rPr lang="ru-RU" sz="4400" b="1" i="1" dirty="0" smtClean="0"/>
              <a:t>Земноводные</a:t>
            </a:r>
            <a:endParaRPr lang="ru-RU" sz="4400" b="1" dirty="0" smtClean="0"/>
          </a:p>
          <a:p>
            <a:pPr marL="0" indent="342900" algn="just">
              <a:lnSpc>
                <a:spcPct val="120000"/>
              </a:lnSpc>
              <a:spcBef>
                <a:spcPts val="0"/>
              </a:spcBef>
              <a:buNone/>
            </a:pPr>
            <a:r>
              <a:rPr lang="ru-RU" sz="4400" b="1" dirty="0" smtClean="0"/>
              <a:t>Щербаков А. В. Доктор биологических наук,, старший научный сотрудник Московского  государственного университета им. М. В. Ломоносова, </a:t>
            </a:r>
            <a:r>
              <a:rPr lang="ru-RU" sz="4400" b="1" i="1" dirty="0" smtClean="0"/>
              <a:t>Сосудистые растения,</a:t>
            </a:r>
            <a:r>
              <a:rPr lang="ru-RU" sz="4400" b="1" dirty="0" smtClean="0"/>
              <a:t>, </a:t>
            </a:r>
            <a:r>
              <a:rPr lang="ru-RU" sz="4400" b="1" i="1" dirty="0" smtClean="0"/>
              <a:t>Моховидные</a:t>
            </a:r>
            <a:endParaRPr lang="ru-RU" sz="4400" b="1" dirty="0" smtClean="0"/>
          </a:p>
          <a:p>
            <a:pPr marL="0" indent="342900" algn="just">
              <a:lnSpc>
                <a:spcPct val="120000"/>
              </a:lnSpc>
              <a:spcBef>
                <a:spcPts val="0"/>
              </a:spcBef>
              <a:buNone/>
            </a:pPr>
            <a:r>
              <a:rPr lang="ru-RU" sz="4400" b="1" dirty="0" err="1" smtClean="0"/>
              <a:t>Михайленко</a:t>
            </a:r>
            <a:r>
              <a:rPr lang="ru-RU" sz="4400" b="1" dirty="0" smtClean="0"/>
              <a:t> А. П. Ведущий инженер Ботанического сада Биологического ф-та Московского </a:t>
            </a:r>
            <a:r>
              <a:rPr lang="ru-RU" sz="4400" b="1" dirty="0" err="1" smtClean="0"/>
              <a:t>гос</a:t>
            </a:r>
            <a:r>
              <a:rPr lang="ru-RU" sz="4400" b="1" dirty="0" smtClean="0"/>
              <a:t>. Университета, </a:t>
            </a:r>
            <a:r>
              <a:rPr lang="ru-RU" sz="4400" b="1" i="1" dirty="0" smtClean="0"/>
              <a:t>Беспозвоночные</a:t>
            </a:r>
            <a:endParaRPr lang="ru-RU" sz="4400" b="1" dirty="0" smtClean="0"/>
          </a:p>
          <a:p>
            <a:pPr marL="0" indent="342900" algn="just">
              <a:lnSpc>
                <a:spcPct val="120000"/>
              </a:lnSpc>
              <a:spcBef>
                <a:spcPts val="0"/>
              </a:spcBef>
            </a:pP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4638"/>
            <a:ext cx="8229600" cy="1066130"/>
          </a:xfrm>
        </p:spPr>
        <p:txBody>
          <a:bodyPr/>
          <a:lstStyle/>
          <a:p>
            <a:r>
              <a:rPr lang="ru-RU" dirty="0" smtClean="0"/>
              <a:t>РАЗДЕЛЫ КРАСНОЙ КНИГИ</a:t>
            </a:r>
            <a:endParaRPr lang="ru-RU" dirty="0"/>
          </a:p>
        </p:txBody>
      </p:sp>
      <p:sp>
        <p:nvSpPr>
          <p:cNvPr id="8" name="Текст 7"/>
          <p:cNvSpPr>
            <a:spLocks noGrp="1"/>
          </p:cNvSpPr>
          <p:nvPr>
            <p:ph type="body" idx="1"/>
          </p:nvPr>
        </p:nvSpPr>
        <p:spPr>
          <a:xfrm>
            <a:off x="457200" y="1412777"/>
            <a:ext cx="4040188" cy="504055"/>
          </a:xfrm>
          <a:ln w="19050">
            <a:solidFill>
              <a:srgbClr val="00B050"/>
            </a:solidFill>
          </a:ln>
        </p:spPr>
        <p:txBody>
          <a:bodyPr>
            <a:normAutofit fontScale="92500"/>
          </a:bodyPr>
          <a:lstStyle/>
          <a:p>
            <a:r>
              <a:rPr lang="en-US" dirty="0" smtClean="0"/>
              <a:t>I </a:t>
            </a:r>
            <a:r>
              <a:rPr lang="ru-RU" dirty="0" smtClean="0"/>
              <a:t>том. </a:t>
            </a:r>
            <a:r>
              <a:rPr lang="ru-RU" dirty="0" smtClean="0"/>
              <a:t>РАСТЕНИЯ И ГРИБЫ</a:t>
            </a:r>
            <a:endParaRPr lang="ru-RU" dirty="0"/>
          </a:p>
        </p:txBody>
      </p:sp>
      <p:sp>
        <p:nvSpPr>
          <p:cNvPr id="9" name="Содержимое 8"/>
          <p:cNvSpPr>
            <a:spLocks noGrp="1"/>
          </p:cNvSpPr>
          <p:nvPr>
            <p:ph sz="half" idx="2"/>
          </p:nvPr>
        </p:nvSpPr>
        <p:spPr>
          <a:xfrm>
            <a:off x="457200" y="2060848"/>
            <a:ext cx="4040188" cy="4065315"/>
          </a:xfrm>
          <a:ln w="19050">
            <a:solidFill>
              <a:srgbClr val="00B050"/>
            </a:solidFill>
          </a:ln>
        </p:spPr>
        <p:txBody>
          <a:bodyPr>
            <a:normAutofit fontScale="62500" lnSpcReduction="20000"/>
          </a:bodyPr>
          <a:lstStyle/>
          <a:p>
            <a:pPr>
              <a:spcBef>
                <a:spcPts val="0"/>
              </a:spcBef>
              <a:buNone/>
            </a:pPr>
            <a:endParaRPr lang="ru-RU" sz="3200" dirty="0" smtClean="0">
              <a:solidFill>
                <a:srgbClr val="FFFF00"/>
              </a:solidFill>
            </a:endParaRPr>
          </a:p>
          <a:p>
            <a:pPr>
              <a:spcBef>
                <a:spcPts val="0"/>
              </a:spcBef>
            </a:pPr>
            <a:r>
              <a:rPr lang="ru-RU" sz="3200" dirty="0" smtClean="0">
                <a:solidFill>
                  <a:srgbClr val="FFFF00"/>
                </a:solidFill>
              </a:rPr>
              <a:t>Грибы</a:t>
            </a:r>
          </a:p>
          <a:p>
            <a:pPr>
              <a:spcBef>
                <a:spcPts val="0"/>
              </a:spcBef>
            </a:pPr>
            <a:r>
              <a:rPr lang="ru-RU" sz="3200" dirty="0" smtClean="0">
                <a:solidFill>
                  <a:srgbClr val="FFFF00"/>
                </a:solidFill>
              </a:rPr>
              <a:t>Лишайники </a:t>
            </a:r>
          </a:p>
          <a:p>
            <a:pPr>
              <a:spcBef>
                <a:spcPts val="0"/>
              </a:spcBef>
            </a:pPr>
            <a:r>
              <a:rPr lang="ru-RU" sz="3200" dirty="0" smtClean="0">
                <a:solidFill>
                  <a:srgbClr val="FFFF00"/>
                </a:solidFill>
              </a:rPr>
              <a:t> Моховидные</a:t>
            </a:r>
            <a:r>
              <a:rPr lang="ru-RU" sz="3200" dirty="0" smtClean="0">
                <a:solidFill>
                  <a:srgbClr val="FFFF00"/>
                </a:solidFill>
                <a:hlinkClick r:id="rId2"/>
              </a:rPr>
              <a:t> </a:t>
            </a:r>
            <a:endParaRPr lang="ru-RU" sz="3200" dirty="0" smtClean="0">
              <a:solidFill>
                <a:srgbClr val="FFFF00"/>
              </a:solidFill>
            </a:endParaRPr>
          </a:p>
          <a:p>
            <a:pPr>
              <a:spcBef>
                <a:spcPts val="0"/>
              </a:spcBef>
            </a:pPr>
            <a:r>
              <a:rPr lang="ru-RU" sz="3200" dirty="0" smtClean="0">
                <a:solidFill>
                  <a:srgbClr val="FFFF00"/>
                </a:solidFill>
              </a:rPr>
              <a:t>Сосудистые </a:t>
            </a:r>
            <a:r>
              <a:rPr lang="ru-RU" sz="3200" dirty="0" smtClean="0">
                <a:solidFill>
                  <a:srgbClr val="FFFF00"/>
                </a:solidFill>
              </a:rPr>
              <a:t>растения</a:t>
            </a:r>
          </a:p>
          <a:p>
            <a:pPr>
              <a:spcBef>
                <a:spcPts val="0"/>
              </a:spcBef>
            </a:pPr>
            <a:endParaRPr lang="ru-RU" sz="3200" dirty="0" smtClean="0">
              <a:solidFill>
                <a:srgbClr val="FFFF00"/>
              </a:solidFill>
            </a:endParaRPr>
          </a:p>
          <a:p>
            <a:pPr marL="0" indent="0">
              <a:spcBef>
                <a:spcPts val="0"/>
              </a:spcBef>
              <a:buNone/>
            </a:pPr>
            <a:r>
              <a:rPr lang="ru-RU" sz="3200" dirty="0"/>
              <a:t>В первом томе представлен список редких и находящихся под угрозой исчезновения растений и грибов Тульской области, который включает 292 вида: 165 видов сосудистых растений, 44 видов моховидных, 25 видов лишайников и 58 видов грибов</a:t>
            </a:r>
            <a:r>
              <a:rPr lang="ru-RU" sz="3200" dirty="0" smtClean="0">
                <a:solidFill>
                  <a:srgbClr val="FFFF00"/>
                </a:solidFill>
              </a:rPr>
              <a:t> </a:t>
            </a:r>
            <a:endParaRPr lang="ru-RU" sz="3200" dirty="0" smtClean="0">
              <a:solidFill>
                <a:srgbClr val="FFFF00"/>
              </a:solidFill>
            </a:endParaRPr>
          </a:p>
          <a:p>
            <a:pPr>
              <a:spcBef>
                <a:spcPts val="0"/>
              </a:spcBef>
            </a:pPr>
            <a:endParaRPr lang="ru-RU" sz="3200" dirty="0"/>
          </a:p>
        </p:txBody>
      </p:sp>
      <p:sp>
        <p:nvSpPr>
          <p:cNvPr id="10" name="Текст 9"/>
          <p:cNvSpPr>
            <a:spLocks noGrp="1"/>
          </p:cNvSpPr>
          <p:nvPr>
            <p:ph type="body" sz="quarter" idx="3"/>
          </p:nvPr>
        </p:nvSpPr>
        <p:spPr>
          <a:xfrm>
            <a:off x="4645025" y="1412776"/>
            <a:ext cx="4041775" cy="504056"/>
          </a:xfrm>
          <a:ln w="19050">
            <a:solidFill>
              <a:srgbClr val="00B050"/>
            </a:solidFill>
          </a:ln>
        </p:spPr>
        <p:txBody>
          <a:bodyPr/>
          <a:lstStyle/>
          <a:p>
            <a:r>
              <a:rPr lang="en-US" dirty="0" smtClean="0"/>
              <a:t>II</a:t>
            </a:r>
            <a:r>
              <a:rPr lang="ru-RU" dirty="0" smtClean="0"/>
              <a:t> том. ЖИВОТНЫЕ</a:t>
            </a:r>
            <a:endParaRPr lang="ru-RU" dirty="0"/>
          </a:p>
        </p:txBody>
      </p:sp>
      <p:sp>
        <p:nvSpPr>
          <p:cNvPr id="11" name="Содержимое 10"/>
          <p:cNvSpPr>
            <a:spLocks noGrp="1"/>
          </p:cNvSpPr>
          <p:nvPr>
            <p:ph sz="quarter" idx="4"/>
          </p:nvPr>
        </p:nvSpPr>
        <p:spPr>
          <a:xfrm>
            <a:off x="4572001" y="2060848"/>
            <a:ext cx="4114800" cy="4065315"/>
          </a:xfrm>
          <a:ln w="19050">
            <a:solidFill>
              <a:srgbClr val="00B050"/>
            </a:solidFill>
          </a:ln>
        </p:spPr>
        <p:txBody>
          <a:bodyPr>
            <a:normAutofit fontScale="92500" lnSpcReduction="10000"/>
          </a:bodyPr>
          <a:lstStyle/>
          <a:p>
            <a:pPr>
              <a:buNone/>
            </a:pPr>
            <a:r>
              <a:rPr lang="ru-RU" sz="2000" dirty="0" smtClean="0">
                <a:solidFill>
                  <a:srgbClr val="FFFF00"/>
                </a:solidFill>
              </a:rPr>
              <a:t>Беспозвоночные  животные  </a:t>
            </a:r>
          </a:p>
          <a:p>
            <a:pPr>
              <a:buNone/>
            </a:pPr>
            <a:r>
              <a:rPr lang="ru-RU" sz="1200" dirty="0" smtClean="0">
                <a:hlinkClick r:id="rId3"/>
              </a:rPr>
              <a:t>Моллюски </a:t>
            </a:r>
            <a:endParaRPr lang="ru-RU" sz="1200" dirty="0" smtClean="0"/>
          </a:p>
          <a:p>
            <a:pPr>
              <a:buNone/>
            </a:pPr>
            <a:r>
              <a:rPr lang="ru-RU" sz="1200" dirty="0" smtClean="0">
                <a:hlinkClick r:id="rId4"/>
              </a:rPr>
              <a:t>Членистоногие </a:t>
            </a:r>
            <a:endParaRPr lang="ru-RU" sz="1200" dirty="0" smtClean="0"/>
          </a:p>
          <a:p>
            <a:pPr>
              <a:buNone/>
            </a:pPr>
            <a:r>
              <a:rPr lang="ru-RU" sz="1200" dirty="0" smtClean="0">
                <a:hlinkClick r:id="rId5"/>
              </a:rPr>
              <a:t>Паукообразные </a:t>
            </a:r>
            <a:endParaRPr lang="ru-RU" sz="1200" dirty="0" smtClean="0"/>
          </a:p>
          <a:p>
            <a:pPr>
              <a:buNone/>
            </a:pPr>
            <a:r>
              <a:rPr lang="ru-RU" sz="1200" dirty="0" smtClean="0">
                <a:hlinkClick r:id="rId6"/>
              </a:rPr>
              <a:t>Настоящие насекомые </a:t>
            </a:r>
            <a:endParaRPr lang="ru-RU" sz="1200" dirty="0" smtClean="0"/>
          </a:p>
          <a:p>
            <a:r>
              <a:rPr lang="ru-RU" sz="1200" dirty="0" smtClean="0">
                <a:hlinkClick r:id="rId7"/>
              </a:rPr>
              <a:t>Стрекозы </a:t>
            </a:r>
            <a:endParaRPr lang="ru-RU" sz="1200" dirty="0" smtClean="0"/>
          </a:p>
          <a:p>
            <a:r>
              <a:rPr lang="ru-RU" sz="1200" dirty="0" smtClean="0"/>
              <a:t> </a:t>
            </a:r>
            <a:r>
              <a:rPr lang="ru-RU" sz="1200" dirty="0" err="1" smtClean="0">
                <a:hlinkClick r:id="rId8"/>
              </a:rPr>
              <a:t>Богомоловые</a:t>
            </a:r>
            <a:r>
              <a:rPr lang="ru-RU" sz="1200" dirty="0" smtClean="0">
                <a:hlinkClick r:id="rId8"/>
              </a:rPr>
              <a:t> </a:t>
            </a:r>
            <a:endParaRPr lang="ru-RU" sz="1200" dirty="0" smtClean="0"/>
          </a:p>
          <a:p>
            <a:r>
              <a:rPr lang="ru-RU" sz="1200" dirty="0" smtClean="0"/>
              <a:t> </a:t>
            </a:r>
            <a:r>
              <a:rPr lang="ru-RU" sz="1200" dirty="0" smtClean="0">
                <a:hlinkClick r:id="rId9"/>
              </a:rPr>
              <a:t>Прямокрылые </a:t>
            </a:r>
            <a:endParaRPr lang="ru-RU" sz="1200" dirty="0" smtClean="0"/>
          </a:p>
          <a:p>
            <a:r>
              <a:rPr lang="ru-RU" sz="1200" dirty="0" smtClean="0"/>
              <a:t> </a:t>
            </a:r>
            <a:r>
              <a:rPr lang="ru-RU" sz="1200" dirty="0" smtClean="0">
                <a:hlinkClick r:id="rId10"/>
              </a:rPr>
              <a:t>Равнокрылые </a:t>
            </a:r>
            <a:endParaRPr lang="ru-RU" sz="1200" dirty="0" smtClean="0"/>
          </a:p>
          <a:p>
            <a:r>
              <a:rPr lang="ru-RU" sz="1200" dirty="0" smtClean="0">
                <a:solidFill>
                  <a:srgbClr val="FFFF00"/>
                </a:solidFill>
              </a:rPr>
              <a:t> Жесткокрылые </a:t>
            </a:r>
          </a:p>
          <a:p>
            <a:r>
              <a:rPr lang="ru-RU" sz="1200" dirty="0" smtClean="0"/>
              <a:t> </a:t>
            </a:r>
            <a:r>
              <a:rPr lang="ru-RU" sz="1200" dirty="0" smtClean="0">
                <a:hlinkClick r:id="rId11"/>
              </a:rPr>
              <a:t>Перепончатокрылые </a:t>
            </a:r>
            <a:endParaRPr lang="ru-RU" sz="1200" dirty="0" smtClean="0"/>
          </a:p>
          <a:p>
            <a:r>
              <a:rPr lang="ru-RU" sz="1200" dirty="0" smtClean="0"/>
              <a:t> </a:t>
            </a:r>
            <a:r>
              <a:rPr lang="ru-RU" sz="1200" dirty="0" smtClean="0">
                <a:hlinkClick r:id="rId12"/>
              </a:rPr>
              <a:t>Чешуекрылые </a:t>
            </a:r>
            <a:endParaRPr lang="ru-RU" sz="1200" dirty="0" smtClean="0"/>
          </a:p>
          <a:p>
            <a:pPr>
              <a:buNone/>
            </a:pPr>
            <a:r>
              <a:rPr lang="ru-RU" sz="1800" dirty="0" smtClean="0">
                <a:solidFill>
                  <a:srgbClr val="FFFF00"/>
                </a:solidFill>
              </a:rPr>
              <a:t>Позвоночные животные </a:t>
            </a:r>
          </a:p>
          <a:p>
            <a:r>
              <a:rPr lang="ru-RU" sz="1200" dirty="0" smtClean="0">
                <a:hlinkClick r:id="rId13"/>
              </a:rPr>
              <a:t>Позвоночные животные </a:t>
            </a:r>
            <a:r>
              <a:rPr lang="ru-RU" sz="1200" dirty="0" smtClean="0"/>
              <a:t> </a:t>
            </a:r>
          </a:p>
          <a:p>
            <a:r>
              <a:rPr lang="ru-RU" sz="1200" dirty="0" smtClean="0">
                <a:hlinkClick r:id="rId14"/>
              </a:rPr>
              <a:t>Млекопитающие </a:t>
            </a:r>
            <a:endParaRPr lang="ru-RU" sz="1200" dirty="0" smtClean="0"/>
          </a:p>
          <a:p>
            <a:r>
              <a:rPr lang="ru-RU" sz="1200" dirty="0" smtClean="0"/>
              <a:t> </a:t>
            </a:r>
            <a:r>
              <a:rPr lang="ru-RU" sz="1200" dirty="0" smtClean="0">
                <a:hlinkClick r:id="rId15"/>
              </a:rPr>
              <a:t>Птицы </a:t>
            </a:r>
            <a:endParaRPr lang="ru-RU" sz="1200" dirty="0" smtClean="0"/>
          </a:p>
          <a:p>
            <a:r>
              <a:rPr lang="ru-RU" sz="1200" dirty="0" smtClean="0"/>
              <a:t> </a:t>
            </a:r>
            <a:r>
              <a:rPr lang="ru-RU" sz="1200" dirty="0" smtClean="0">
                <a:hlinkClick r:id="rId16"/>
              </a:rPr>
              <a:t>Пресмыкающиеся </a:t>
            </a:r>
            <a:endParaRPr lang="ru-RU" sz="1200" dirty="0" smtClean="0"/>
          </a:p>
          <a:p>
            <a:r>
              <a:rPr lang="ru-RU" sz="1200" dirty="0" smtClean="0"/>
              <a:t> </a:t>
            </a:r>
            <a:r>
              <a:rPr lang="ru-RU" sz="1200" dirty="0" smtClean="0">
                <a:hlinkClick r:id="rId17"/>
              </a:rPr>
              <a:t>Земноводные </a:t>
            </a:r>
            <a:endParaRPr lang="ru-RU" sz="1200" dirty="0" smtClean="0"/>
          </a:p>
          <a:p>
            <a:r>
              <a:rPr lang="ru-RU" sz="1200" dirty="0" smtClean="0"/>
              <a:t> </a:t>
            </a:r>
            <a:r>
              <a:rPr lang="ru-RU" sz="1200" dirty="0" smtClean="0">
                <a:hlinkClick r:id="rId18"/>
              </a:rPr>
              <a:t>Рыбы </a:t>
            </a:r>
            <a:endParaRPr lang="ru-RU" sz="1200" dirty="0" smtClean="0"/>
          </a:p>
          <a:p>
            <a:r>
              <a:rPr lang="ru-RU" sz="1200" dirty="0" smtClean="0">
                <a:hlinkClick r:id="rId19"/>
              </a:rPr>
              <a:t> Круглоротые </a:t>
            </a:r>
            <a:endParaRPr lang="ru-RU" sz="1200" dirty="0" smtClean="0"/>
          </a:p>
          <a:p>
            <a:pPr>
              <a:buNone/>
            </a:pPr>
            <a:endParaRPr lang="ru-RU" sz="1800" dirty="0" smtClean="0">
              <a:solidFill>
                <a:srgbClr val="FFFF00"/>
              </a:solidFill>
            </a:endParaRP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 y="332656"/>
            <a:ext cx="8229600" cy="504056"/>
          </a:xfrm>
          <a:ln>
            <a:solidFill>
              <a:srgbClr val="FFFF00"/>
            </a:solidFill>
          </a:ln>
        </p:spPr>
        <p:txBody>
          <a:bodyPr>
            <a:normAutofit/>
          </a:bodyPr>
          <a:lstStyle/>
          <a:p>
            <a:r>
              <a:rPr lang="ru-RU" sz="2000" b="1" dirty="0" smtClean="0">
                <a:solidFill>
                  <a:srgbClr val="FFFF00"/>
                </a:solidFill>
              </a:rPr>
              <a:t>ЭЛЕКТРОННАЯ КРАСНАЯ КНИГА ТУЛЬСКОЙ ОБЛАСТИ</a:t>
            </a:r>
            <a:endParaRPr lang="ru-RU" sz="2000" b="1" dirty="0">
              <a:solidFill>
                <a:srgbClr val="FFFF00"/>
              </a:solidFill>
            </a:endParaRPr>
          </a:p>
        </p:txBody>
      </p:sp>
      <p:sp>
        <p:nvSpPr>
          <p:cNvPr id="3" name="Содержимое 2"/>
          <p:cNvSpPr>
            <a:spLocks noGrp="1"/>
          </p:cNvSpPr>
          <p:nvPr>
            <p:ph idx="1"/>
          </p:nvPr>
        </p:nvSpPr>
        <p:spPr>
          <a:xfrm>
            <a:off x="390364" y="908720"/>
            <a:ext cx="8291264" cy="5040560"/>
          </a:xfrm>
          <a:ln w="38100">
            <a:solidFill>
              <a:srgbClr val="00B050"/>
            </a:solidFill>
          </a:ln>
        </p:spPr>
        <p:txBody>
          <a:bodyPr/>
          <a:lstStyle/>
          <a:p>
            <a:r>
              <a:rPr lang="en-US" sz="1600" dirty="0">
                <a:solidFill>
                  <a:srgbClr val="FFFF00"/>
                </a:solidFill>
                <a:hlinkClick r:id="rId2"/>
              </a:rPr>
              <a:t>http://redbooktula.ru</a:t>
            </a:r>
            <a:r>
              <a:rPr lang="en-US" sz="1600" dirty="0" smtClean="0">
                <a:solidFill>
                  <a:srgbClr val="FFFF00"/>
                </a:solidFill>
                <a:hlinkClick r:id="rId2"/>
              </a:rPr>
              <a:t>/</a:t>
            </a:r>
            <a:endParaRPr lang="ru-RU" sz="1600" dirty="0" smtClean="0">
              <a:solidFill>
                <a:srgbClr val="FFFF00"/>
              </a:solidFill>
            </a:endParaRPr>
          </a:p>
          <a:p>
            <a:r>
              <a:rPr lang="ru-RU" sz="2000" b="1" dirty="0">
                <a:solidFill>
                  <a:srgbClr val="FFFF00"/>
                </a:solidFill>
              </a:rPr>
              <a:t>Жесткокрылые – </a:t>
            </a:r>
            <a:r>
              <a:rPr lang="en-US" sz="2000" b="1" dirty="0" err="1">
                <a:solidFill>
                  <a:srgbClr val="FFFF00"/>
                </a:solidFill>
              </a:rPr>
              <a:t>Coleoptera</a:t>
            </a:r>
            <a:endParaRPr lang="en-US" sz="2000" b="1" dirty="0">
              <a:solidFill>
                <a:srgbClr val="FFFF00"/>
              </a:solidFill>
            </a:endParaRPr>
          </a:p>
          <a:p>
            <a:pPr marL="0" indent="0">
              <a:buNone/>
            </a:pPr>
            <a:endParaRPr lang="ru-RU" sz="2000" dirty="0">
              <a:solidFill>
                <a:srgbClr val="FFFF00"/>
              </a:solidFill>
            </a:endParaRPr>
          </a:p>
        </p:txBody>
      </p:sp>
      <p:pic>
        <p:nvPicPr>
          <p:cNvPr id="2084" name="Picture 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276872"/>
            <a:ext cx="7272808"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4638"/>
            <a:ext cx="8229600" cy="490066"/>
          </a:xfrm>
          <a:ln>
            <a:solidFill>
              <a:srgbClr val="FFFF00"/>
            </a:solidFill>
          </a:ln>
        </p:spPr>
        <p:txBody>
          <a:bodyPr>
            <a:normAutofit/>
          </a:bodyPr>
          <a:lstStyle/>
          <a:p>
            <a:r>
              <a:rPr lang="ru-RU" sz="2000" b="1" dirty="0">
                <a:solidFill>
                  <a:srgbClr val="FFFF00"/>
                </a:solidFill>
              </a:rPr>
              <a:t>ЭЛЕКТРОННАЯ КРАСНАЯ КНИГА ТУЛЬСКОЙ ОБЛАСТИ</a:t>
            </a:r>
            <a:endParaRPr lang="ru-RU" sz="2000" dirty="0"/>
          </a:p>
        </p:txBody>
      </p:sp>
      <p:sp>
        <p:nvSpPr>
          <p:cNvPr id="8" name="Объект 7"/>
          <p:cNvSpPr>
            <a:spLocks noGrp="1"/>
          </p:cNvSpPr>
          <p:nvPr>
            <p:ph idx="1"/>
          </p:nvPr>
        </p:nvSpPr>
        <p:spPr>
          <a:xfrm>
            <a:off x="457200" y="908720"/>
            <a:ext cx="8229600" cy="5217443"/>
          </a:xfrm>
          <a:ln w="38100">
            <a:solidFill>
              <a:srgbClr val="00B050"/>
            </a:solidFill>
          </a:ln>
        </p:spPr>
        <p:txBody>
          <a:bodyPr/>
          <a:lstStyle/>
          <a:p>
            <a:pPr lvl="0"/>
            <a:r>
              <a:rPr lang="en-US" sz="1600" dirty="0">
                <a:solidFill>
                  <a:srgbClr val="FFFF00"/>
                </a:solidFill>
                <a:hlinkClick r:id="rId2"/>
              </a:rPr>
              <a:t>http://redbooktula.ru/</a:t>
            </a:r>
            <a:endParaRPr lang="ru-RU" sz="1600" dirty="0">
              <a:solidFill>
                <a:srgbClr val="FFFF00"/>
              </a:solidFill>
            </a:endParaRPr>
          </a:p>
          <a:p>
            <a:pPr lvl="0"/>
            <a:r>
              <a:rPr lang="ru-RU" sz="2000" b="1" dirty="0">
                <a:solidFill>
                  <a:srgbClr val="FFFF00"/>
                </a:solidFill>
              </a:rPr>
              <a:t>Жесткокрылые – </a:t>
            </a:r>
            <a:r>
              <a:rPr lang="en-US" sz="2000" b="1" dirty="0" err="1">
                <a:solidFill>
                  <a:srgbClr val="FFFF00"/>
                </a:solidFill>
              </a:rPr>
              <a:t>Coleoptera</a:t>
            </a:r>
            <a:endParaRPr lang="en-US" sz="2000" b="1" dirty="0">
              <a:solidFill>
                <a:srgbClr val="FFFF00"/>
              </a:solidFill>
            </a:endParaRPr>
          </a:p>
          <a:p>
            <a:endParaRPr lang="ru-RU" dirty="0"/>
          </a:p>
        </p:txBody>
      </p:sp>
      <p:pic>
        <p:nvPicPr>
          <p:cNvPr id="3103" name="Picture 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916832"/>
            <a:ext cx="7488832"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7087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3">
      <a:dk1>
        <a:srgbClr val="FF0000"/>
      </a:dk1>
      <a:lt1>
        <a:srgbClr val="232323"/>
      </a:lt1>
      <a:dk2>
        <a:srgbClr val="FF0000"/>
      </a:dk2>
      <a:lt2>
        <a:srgbClr val="232323"/>
      </a:lt2>
      <a:accent1>
        <a:srgbClr val="2DA2BF"/>
      </a:accent1>
      <a:accent2>
        <a:srgbClr val="DA1F28"/>
      </a:accent2>
      <a:accent3>
        <a:srgbClr val="FF0000"/>
      </a:accent3>
      <a:accent4>
        <a:srgbClr val="DA1F28"/>
      </a:accent4>
      <a:accent5>
        <a:srgbClr val="DA1F28"/>
      </a:accent5>
      <a:accent6>
        <a:srgbClr val="DA1F28"/>
      </a:accent6>
      <a:hlink>
        <a:srgbClr val="464646"/>
      </a:hlink>
      <a:folHlink>
        <a:srgbClr val="44B9E8"/>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546</Words>
  <Application>Microsoft Office PowerPoint</Application>
  <PresentationFormat>Экран (4:3)</PresentationFormat>
  <Paragraphs>145</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КРАСНАЯ КНИГА  ТУЛЬСКОЙ ОБЛАСТИ</vt:lpstr>
      <vt:lpstr>ОБЗОР КРАСНОЙ КНИГИ</vt:lpstr>
      <vt:lpstr>СОЗДАНИЕ КРАСНОЙ КНИГИ ТО</vt:lpstr>
      <vt:lpstr>ОБЛОЖКА КРАСНОЙ КНИГИ</vt:lpstr>
      <vt:lpstr>ЭМБЛЕМА</vt:lpstr>
      <vt:lpstr>АВТОРЫ  КРАСНОЙ КНИГИ    ТУЛЬСКОЙ  ОБЛАСТИ </vt:lpstr>
      <vt:lpstr>РАЗДЕЛЫ КРАСНОЙ КНИГИ</vt:lpstr>
      <vt:lpstr>ЭЛЕКТРОННАЯ КРАСНАЯ КНИГА ТУЛЬСКОЙ ОБЛАСТИ</vt:lpstr>
      <vt:lpstr>ЭЛЕКТРОННАЯ КРАСНАЯ КНИГА ТУЛЬСКОЙ ОБЛАСТИ</vt:lpstr>
      <vt:lpstr>ЭЛЕКТРОННАЯ КРАСНАЯ КНИГА ТУЛЬСКОЙ ОБЛАСТИ</vt:lpstr>
      <vt:lpstr>ЭЛЕКТРОННАЯ КРАСНАЯ КНИГА ТУЛЬСКОЙ ОБЛАСТИ</vt:lpstr>
      <vt:lpstr>ЭЛЕКТРОННАЯ КРАСНАЯ КНИГА ТУЛЬСКОЙ ОБЛАСТИ</vt:lpstr>
      <vt:lpstr>ЭЛЕКТРОННАЯ КРАСНАЯ КНИГА ТУЛЬСКОЙ ОБЛАСТИ</vt:lpstr>
      <vt:lpstr>ЭЛЕКТРОННАЯ КРАСНАЯ КНИГА ТУЛЬСКОЙ ОБЛАСТИ</vt:lpstr>
      <vt:lpstr>ЭЛЕКТРОННАЯ КРАСНАЯ КНИГА ТУЛЬСКОЙ ОБЛАСТИ</vt:lpstr>
      <vt:lpstr>ЭЛЕКТРОННАЯ КРАСНАЯ КНИГА ТУЛЬСКОЙ ОБЛАСТИ</vt:lpstr>
      <vt:lpstr>ЭЛЕКТРОННАЯ КРАСНАЯ КНИГА ТУЛЬСКОЙ ОБЛАСТИ</vt:lpstr>
      <vt:lpstr>ЭЛЕКТРОННАЯ КРАСНАЯ КНИГА ТУЛЬСКОЙ ОБЛАСТИ</vt:lpstr>
      <vt:lpstr>ЭЛЕКТРОННАЯ КРАСНАЯ КНИГА ТУЛЬСКОЙ ОБЛАСТИ</vt:lpstr>
      <vt:lpstr>  Информационный проект при поддержке министерства природных ресурсов и экологии Тульской области </vt:lpstr>
    </vt:vector>
  </TitlesOfParts>
  <Company>Ya Blondinko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Красная книга Тульской области</dc:title>
  <dc:creator>User</dc:creator>
  <cp:lastModifiedBy>user</cp:lastModifiedBy>
  <cp:revision>44</cp:revision>
  <dcterms:created xsi:type="dcterms:W3CDTF">2016-03-09T06:48:31Z</dcterms:created>
  <dcterms:modified xsi:type="dcterms:W3CDTF">2016-03-09T17:43:28Z</dcterms:modified>
</cp:coreProperties>
</file>