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404050" cy="43205400"/>
  <p:notesSz cx="6858000" cy="9144000"/>
  <p:defaultTextStyle>
    <a:defPPr>
      <a:defRPr lang="ru-RU"/>
    </a:defPPr>
    <a:lvl1pPr marL="0" algn="l" defTabSz="4320458" rtl="0" eaLnBrk="1" latinLnBrk="0" hangingPunct="1">
      <a:defRPr sz="8500" kern="1200">
        <a:solidFill>
          <a:schemeClr val="tx1"/>
        </a:solidFill>
        <a:latin typeface="+mn-lt"/>
        <a:ea typeface="+mn-ea"/>
        <a:cs typeface="+mn-cs"/>
      </a:defRPr>
    </a:lvl1pPr>
    <a:lvl2pPr marL="2160229" algn="l" defTabSz="4320458" rtl="0" eaLnBrk="1" latinLnBrk="0" hangingPunct="1">
      <a:defRPr sz="8500" kern="1200">
        <a:solidFill>
          <a:schemeClr val="tx1"/>
        </a:solidFill>
        <a:latin typeface="+mn-lt"/>
        <a:ea typeface="+mn-ea"/>
        <a:cs typeface="+mn-cs"/>
      </a:defRPr>
    </a:lvl2pPr>
    <a:lvl3pPr marL="4320458" algn="l" defTabSz="4320458" rtl="0" eaLnBrk="1" latinLnBrk="0" hangingPunct="1">
      <a:defRPr sz="8500" kern="1200">
        <a:solidFill>
          <a:schemeClr val="tx1"/>
        </a:solidFill>
        <a:latin typeface="+mn-lt"/>
        <a:ea typeface="+mn-ea"/>
        <a:cs typeface="+mn-cs"/>
      </a:defRPr>
    </a:lvl3pPr>
    <a:lvl4pPr marL="6480687" algn="l" defTabSz="4320458" rtl="0" eaLnBrk="1" latinLnBrk="0" hangingPunct="1">
      <a:defRPr sz="8500" kern="1200">
        <a:solidFill>
          <a:schemeClr val="tx1"/>
        </a:solidFill>
        <a:latin typeface="+mn-lt"/>
        <a:ea typeface="+mn-ea"/>
        <a:cs typeface="+mn-cs"/>
      </a:defRPr>
    </a:lvl4pPr>
    <a:lvl5pPr marL="8640915" algn="l" defTabSz="4320458" rtl="0" eaLnBrk="1" latinLnBrk="0" hangingPunct="1">
      <a:defRPr sz="8500" kern="1200">
        <a:solidFill>
          <a:schemeClr val="tx1"/>
        </a:solidFill>
        <a:latin typeface="+mn-lt"/>
        <a:ea typeface="+mn-ea"/>
        <a:cs typeface="+mn-cs"/>
      </a:defRPr>
    </a:lvl5pPr>
    <a:lvl6pPr marL="10801144" algn="l" defTabSz="4320458" rtl="0" eaLnBrk="1" latinLnBrk="0" hangingPunct="1">
      <a:defRPr sz="8500" kern="1200">
        <a:solidFill>
          <a:schemeClr val="tx1"/>
        </a:solidFill>
        <a:latin typeface="+mn-lt"/>
        <a:ea typeface="+mn-ea"/>
        <a:cs typeface="+mn-cs"/>
      </a:defRPr>
    </a:lvl6pPr>
    <a:lvl7pPr marL="12961373" algn="l" defTabSz="4320458" rtl="0" eaLnBrk="1" latinLnBrk="0" hangingPunct="1">
      <a:defRPr sz="8500" kern="1200">
        <a:solidFill>
          <a:schemeClr val="tx1"/>
        </a:solidFill>
        <a:latin typeface="+mn-lt"/>
        <a:ea typeface="+mn-ea"/>
        <a:cs typeface="+mn-cs"/>
      </a:defRPr>
    </a:lvl7pPr>
    <a:lvl8pPr marL="15121602" algn="l" defTabSz="4320458" rtl="0" eaLnBrk="1" latinLnBrk="0" hangingPunct="1">
      <a:defRPr sz="8500" kern="1200">
        <a:solidFill>
          <a:schemeClr val="tx1"/>
        </a:solidFill>
        <a:latin typeface="+mn-lt"/>
        <a:ea typeface="+mn-ea"/>
        <a:cs typeface="+mn-cs"/>
      </a:defRPr>
    </a:lvl8pPr>
    <a:lvl9pPr marL="17281831" algn="l" defTabSz="4320458"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90941" autoAdjust="0"/>
  </p:normalViewPr>
  <p:slideViewPr>
    <p:cSldViewPr>
      <p:cViewPr>
        <p:scale>
          <a:sx n="32" d="100"/>
          <a:sy n="32" d="100"/>
        </p:scale>
        <p:origin x="-102" y="-96"/>
      </p:cViewPr>
      <p:guideLst>
        <p:guide orient="horz" pos="13608"/>
        <p:guide pos="10206"/>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DF877-DDCD-47A2-856A-419D0CF624FA}" type="datetimeFigureOut">
              <a:rPr lang="ru-RU" smtClean="0"/>
              <a:pPr/>
              <a:t>17.08.2011</a:t>
            </a:fld>
            <a:endParaRPr lang="ru-RU"/>
          </a:p>
        </p:txBody>
      </p:sp>
      <p:sp>
        <p:nvSpPr>
          <p:cNvPr id="4" name="Образ слайда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DE1A39-479D-42DD-B092-BFFE45F89D2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143125" y="685800"/>
            <a:ext cx="257175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0DE1A39-479D-42DD-B092-BFFE45F89D21}"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30304" y="13421686"/>
            <a:ext cx="27543443" cy="9261156"/>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29" indent="0" algn="ctr">
              <a:buNone/>
              <a:defRPr>
                <a:solidFill>
                  <a:schemeClr val="tx1">
                    <a:tint val="75000"/>
                  </a:schemeClr>
                </a:solidFill>
              </a:defRPr>
            </a:lvl2pPr>
            <a:lvl3pPr marL="4320458" indent="0" algn="ctr">
              <a:buNone/>
              <a:defRPr>
                <a:solidFill>
                  <a:schemeClr val="tx1">
                    <a:tint val="75000"/>
                  </a:schemeClr>
                </a:solidFill>
              </a:defRPr>
            </a:lvl3pPr>
            <a:lvl4pPr marL="6480687" indent="0" algn="ctr">
              <a:buNone/>
              <a:defRPr>
                <a:solidFill>
                  <a:schemeClr val="tx1">
                    <a:tint val="75000"/>
                  </a:schemeClr>
                </a:solidFill>
              </a:defRPr>
            </a:lvl4pPr>
            <a:lvl5pPr marL="8640915" indent="0" algn="ctr">
              <a:buNone/>
              <a:defRPr>
                <a:solidFill>
                  <a:schemeClr val="tx1">
                    <a:tint val="75000"/>
                  </a:schemeClr>
                </a:solidFill>
              </a:defRPr>
            </a:lvl5pPr>
            <a:lvl6pPr marL="10801144" indent="0" algn="ctr">
              <a:buNone/>
              <a:defRPr>
                <a:solidFill>
                  <a:schemeClr val="tx1">
                    <a:tint val="75000"/>
                  </a:schemeClr>
                </a:solidFill>
              </a:defRPr>
            </a:lvl6pPr>
            <a:lvl7pPr marL="12961373" indent="0" algn="ctr">
              <a:buNone/>
              <a:defRPr>
                <a:solidFill>
                  <a:schemeClr val="tx1">
                    <a:tint val="75000"/>
                  </a:schemeClr>
                </a:solidFill>
              </a:defRPr>
            </a:lvl7pPr>
            <a:lvl8pPr marL="15121602" indent="0" algn="ctr">
              <a:buNone/>
              <a:defRPr>
                <a:solidFill>
                  <a:schemeClr val="tx1">
                    <a:tint val="75000"/>
                  </a:schemeClr>
                </a:solidFill>
              </a:defRPr>
            </a:lvl8pPr>
            <a:lvl9pPr marL="1728183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23492938" y="1730227"/>
            <a:ext cx="7290911" cy="36864606"/>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20203" y="1730227"/>
            <a:ext cx="21332666" cy="36864606"/>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9697" y="27763472"/>
            <a:ext cx="27543443" cy="8581072"/>
          </a:xfrm>
        </p:spPr>
        <p:txBody>
          <a:bodyPr anchor="t"/>
          <a:lstStyle>
            <a:lvl1pPr algn="l">
              <a:defRPr sz="18900" b="1" cap="all"/>
            </a:lvl1pPr>
          </a:lstStyle>
          <a:p>
            <a:r>
              <a:rPr lang="ru-RU" smtClean="0"/>
              <a:t>Образец заголовка</a:t>
            </a:r>
            <a:endParaRPr lang="ru-RU"/>
          </a:p>
        </p:txBody>
      </p:sp>
      <p:sp>
        <p:nvSpPr>
          <p:cNvPr id="3" name="Текст 2"/>
          <p:cNvSpPr>
            <a:spLocks noGrp="1"/>
          </p:cNvSpPr>
          <p:nvPr>
            <p:ph type="body" idx="1"/>
          </p:nvPr>
        </p:nvSpPr>
        <p:spPr>
          <a:xfrm>
            <a:off x="2559697" y="18312299"/>
            <a:ext cx="27543443" cy="9451177"/>
          </a:xfrm>
        </p:spPr>
        <p:txBody>
          <a:bodyPr anchor="b"/>
          <a:lstStyle>
            <a:lvl1pPr marL="0" indent="0">
              <a:buNone/>
              <a:defRPr sz="9500">
                <a:solidFill>
                  <a:schemeClr val="tx1">
                    <a:tint val="75000"/>
                  </a:schemeClr>
                </a:solidFill>
              </a:defRPr>
            </a:lvl1pPr>
            <a:lvl2pPr marL="2160229" indent="0">
              <a:buNone/>
              <a:defRPr sz="8500">
                <a:solidFill>
                  <a:schemeClr val="tx1">
                    <a:tint val="75000"/>
                  </a:schemeClr>
                </a:solidFill>
              </a:defRPr>
            </a:lvl2pPr>
            <a:lvl3pPr marL="4320458" indent="0">
              <a:buNone/>
              <a:defRPr sz="7600">
                <a:solidFill>
                  <a:schemeClr val="tx1">
                    <a:tint val="75000"/>
                  </a:schemeClr>
                </a:solidFill>
              </a:defRPr>
            </a:lvl3pPr>
            <a:lvl4pPr marL="6480687" indent="0">
              <a:buNone/>
              <a:defRPr sz="6600">
                <a:solidFill>
                  <a:schemeClr val="tx1">
                    <a:tint val="75000"/>
                  </a:schemeClr>
                </a:solidFill>
              </a:defRPr>
            </a:lvl4pPr>
            <a:lvl5pPr marL="8640915" indent="0">
              <a:buNone/>
              <a:defRPr sz="6600">
                <a:solidFill>
                  <a:schemeClr val="tx1">
                    <a:tint val="75000"/>
                  </a:schemeClr>
                </a:solidFill>
              </a:defRPr>
            </a:lvl5pPr>
            <a:lvl6pPr marL="10801144" indent="0">
              <a:buNone/>
              <a:defRPr sz="6600">
                <a:solidFill>
                  <a:schemeClr val="tx1">
                    <a:tint val="75000"/>
                  </a:schemeClr>
                </a:solidFill>
              </a:defRPr>
            </a:lvl6pPr>
            <a:lvl7pPr marL="12961373" indent="0">
              <a:buNone/>
              <a:defRPr sz="6600">
                <a:solidFill>
                  <a:schemeClr val="tx1">
                    <a:tint val="75000"/>
                  </a:schemeClr>
                </a:solidFill>
              </a:defRPr>
            </a:lvl7pPr>
            <a:lvl8pPr marL="15121602" indent="0">
              <a:buNone/>
              <a:defRPr sz="6600">
                <a:solidFill>
                  <a:schemeClr val="tx1">
                    <a:tint val="75000"/>
                  </a:schemeClr>
                </a:solidFill>
              </a:defRPr>
            </a:lvl8pPr>
            <a:lvl9pPr marL="17281831" indent="0">
              <a:buNone/>
              <a:defRPr sz="6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20205" y="10081268"/>
            <a:ext cx="14311789" cy="28513565"/>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16472058" y="10081268"/>
            <a:ext cx="14311789" cy="28513565"/>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1620205" y="9671212"/>
            <a:ext cx="14317416" cy="4030501"/>
          </a:xfrm>
        </p:spPr>
        <p:txBody>
          <a:bodyPr anchor="b"/>
          <a:lstStyle>
            <a:lvl1pPr marL="0" indent="0">
              <a:buNone/>
              <a:defRPr sz="11300" b="1"/>
            </a:lvl1pPr>
            <a:lvl2pPr marL="2160229" indent="0">
              <a:buNone/>
              <a:defRPr sz="9500" b="1"/>
            </a:lvl2pPr>
            <a:lvl3pPr marL="4320458" indent="0">
              <a:buNone/>
              <a:defRPr sz="8500" b="1"/>
            </a:lvl3pPr>
            <a:lvl4pPr marL="6480687" indent="0">
              <a:buNone/>
              <a:defRPr sz="7600" b="1"/>
            </a:lvl4pPr>
            <a:lvl5pPr marL="8640915" indent="0">
              <a:buNone/>
              <a:defRPr sz="7600" b="1"/>
            </a:lvl5pPr>
            <a:lvl6pPr marL="10801144" indent="0">
              <a:buNone/>
              <a:defRPr sz="7600" b="1"/>
            </a:lvl6pPr>
            <a:lvl7pPr marL="12961373" indent="0">
              <a:buNone/>
              <a:defRPr sz="7600" b="1"/>
            </a:lvl7pPr>
            <a:lvl8pPr marL="15121602" indent="0">
              <a:buNone/>
              <a:defRPr sz="7600" b="1"/>
            </a:lvl8pPr>
            <a:lvl9pPr marL="17281831" indent="0">
              <a:buNone/>
              <a:defRPr sz="7600" b="1"/>
            </a:lvl9pPr>
          </a:lstStyle>
          <a:p>
            <a:pPr lvl="0"/>
            <a:r>
              <a:rPr lang="ru-RU" smtClean="0"/>
              <a:t>Образец текста</a:t>
            </a:r>
          </a:p>
        </p:txBody>
      </p:sp>
      <p:sp>
        <p:nvSpPr>
          <p:cNvPr id="4" name="Содержимое 3"/>
          <p:cNvSpPr>
            <a:spLocks noGrp="1"/>
          </p:cNvSpPr>
          <p:nvPr>
            <p:ph sz="half" idx="2"/>
          </p:nvPr>
        </p:nvSpPr>
        <p:spPr>
          <a:xfrm>
            <a:off x="1620205" y="13701712"/>
            <a:ext cx="14317416" cy="24893115"/>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16460812" y="9671212"/>
            <a:ext cx="14323039" cy="4030501"/>
          </a:xfrm>
        </p:spPr>
        <p:txBody>
          <a:bodyPr anchor="b"/>
          <a:lstStyle>
            <a:lvl1pPr marL="0" indent="0">
              <a:buNone/>
              <a:defRPr sz="11300" b="1"/>
            </a:lvl1pPr>
            <a:lvl2pPr marL="2160229" indent="0">
              <a:buNone/>
              <a:defRPr sz="9500" b="1"/>
            </a:lvl2pPr>
            <a:lvl3pPr marL="4320458" indent="0">
              <a:buNone/>
              <a:defRPr sz="8500" b="1"/>
            </a:lvl3pPr>
            <a:lvl4pPr marL="6480687" indent="0">
              <a:buNone/>
              <a:defRPr sz="7600" b="1"/>
            </a:lvl4pPr>
            <a:lvl5pPr marL="8640915" indent="0">
              <a:buNone/>
              <a:defRPr sz="7600" b="1"/>
            </a:lvl5pPr>
            <a:lvl6pPr marL="10801144" indent="0">
              <a:buNone/>
              <a:defRPr sz="7600" b="1"/>
            </a:lvl6pPr>
            <a:lvl7pPr marL="12961373" indent="0">
              <a:buNone/>
              <a:defRPr sz="7600" b="1"/>
            </a:lvl7pPr>
            <a:lvl8pPr marL="15121602" indent="0">
              <a:buNone/>
              <a:defRPr sz="7600" b="1"/>
            </a:lvl8pPr>
            <a:lvl9pPr marL="17281831" indent="0">
              <a:buNone/>
              <a:defRPr sz="7600" b="1"/>
            </a:lvl9pPr>
          </a:lstStyle>
          <a:p>
            <a:pPr lvl="0"/>
            <a:r>
              <a:rPr lang="ru-RU" smtClean="0"/>
              <a:t>Образец текста</a:t>
            </a:r>
          </a:p>
        </p:txBody>
      </p:sp>
      <p:sp>
        <p:nvSpPr>
          <p:cNvPr id="6" name="Содержимое 5"/>
          <p:cNvSpPr>
            <a:spLocks noGrp="1"/>
          </p:cNvSpPr>
          <p:nvPr>
            <p:ph sz="quarter" idx="4"/>
          </p:nvPr>
        </p:nvSpPr>
        <p:spPr>
          <a:xfrm>
            <a:off x="16460812" y="13701712"/>
            <a:ext cx="14323039" cy="24893115"/>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205" y="1720218"/>
            <a:ext cx="10660710" cy="7320915"/>
          </a:xfrm>
        </p:spPr>
        <p:txBody>
          <a:bodyPr anchor="b"/>
          <a:lstStyle>
            <a:lvl1pPr algn="l">
              <a:defRPr sz="9500" b="1"/>
            </a:lvl1pPr>
          </a:lstStyle>
          <a:p>
            <a:r>
              <a:rPr lang="ru-RU" smtClean="0"/>
              <a:t>Образец заголовка</a:t>
            </a:r>
            <a:endParaRPr lang="ru-RU"/>
          </a:p>
        </p:txBody>
      </p:sp>
      <p:sp>
        <p:nvSpPr>
          <p:cNvPr id="3" name="Содержимое 2"/>
          <p:cNvSpPr>
            <a:spLocks noGrp="1"/>
          </p:cNvSpPr>
          <p:nvPr>
            <p:ph idx="1"/>
          </p:nvPr>
        </p:nvSpPr>
        <p:spPr>
          <a:xfrm>
            <a:off x="12669084" y="1720220"/>
            <a:ext cx="18114766" cy="36874613"/>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1620205" y="9041134"/>
            <a:ext cx="10660710" cy="29553699"/>
          </a:xfrm>
        </p:spPr>
        <p:txBody>
          <a:bodyPr/>
          <a:lstStyle>
            <a:lvl1pPr marL="0" indent="0">
              <a:buNone/>
              <a:defRPr sz="6600"/>
            </a:lvl1pPr>
            <a:lvl2pPr marL="2160229" indent="0">
              <a:buNone/>
              <a:defRPr sz="5600"/>
            </a:lvl2pPr>
            <a:lvl3pPr marL="4320458" indent="0">
              <a:buNone/>
              <a:defRPr sz="4700"/>
            </a:lvl3pPr>
            <a:lvl4pPr marL="6480687" indent="0">
              <a:buNone/>
              <a:defRPr sz="4300"/>
            </a:lvl4pPr>
            <a:lvl5pPr marL="8640915" indent="0">
              <a:buNone/>
              <a:defRPr sz="4300"/>
            </a:lvl5pPr>
            <a:lvl6pPr marL="10801144" indent="0">
              <a:buNone/>
              <a:defRPr sz="4300"/>
            </a:lvl6pPr>
            <a:lvl7pPr marL="12961373" indent="0">
              <a:buNone/>
              <a:defRPr sz="4300"/>
            </a:lvl7pPr>
            <a:lvl8pPr marL="15121602" indent="0">
              <a:buNone/>
              <a:defRPr sz="4300"/>
            </a:lvl8pPr>
            <a:lvl9pPr marL="17281831" indent="0">
              <a:buNone/>
              <a:defRPr sz="4300"/>
            </a:lvl9pPr>
          </a:lstStyle>
          <a:p>
            <a:pPr lvl="0"/>
            <a:r>
              <a:rPr lang="ru-RU" smtClean="0"/>
              <a:t>Образец текста</a:t>
            </a:r>
          </a:p>
        </p:txBody>
      </p:sp>
      <p:sp>
        <p:nvSpPr>
          <p:cNvPr id="5" name="Дата 4"/>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51421" y="30243784"/>
            <a:ext cx="19442430" cy="3570451"/>
          </a:xfrm>
        </p:spPr>
        <p:txBody>
          <a:bodyPr anchor="b"/>
          <a:lstStyle>
            <a:lvl1pPr algn="l">
              <a:defRPr sz="9500" b="1"/>
            </a:lvl1pPr>
          </a:lstStyle>
          <a:p>
            <a:r>
              <a:rPr lang="ru-RU" smtClean="0"/>
              <a:t>Образец заголовка</a:t>
            </a:r>
            <a:endParaRPr lang="ru-RU"/>
          </a:p>
        </p:txBody>
      </p:sp>
      <p:sp>
        <p:nvSpPr>
          <p:cNvPr id="3" name="Рисунок 2"/>
          <p:cNvSpPr>
            <a:spLocks noGrp="1"/>
          </p:cNvSpPr>
          <p:nvPr>
            <p:ph type="pic" idx="1"/>
          </p:nvPr>
        </p:nvSpPr>
        <p:spPr>
          <a:xfrm>
            <a:off x="6351421" y="3860481"/>
            <a:ext cx="19442430" cy="25923240"/>
          </a:xfrm>
        </p:spPr>
        <p:txBody>
          <a:bodyPr/>
          <a:lstStyle>
            <a:lvl1pPr marL="0" indent="0">
              <a:buNone/>
              <a:defRPr sz="15100"/>
            </a:lvl1pPr>
            <a:lvl2pPr marL="2160229" indent="0">
              <a:buNone/>
              <a:defRPr sz="13200"/>
            </a:lvl2pPr>
            <a:lvl3pPr marL="4320458" indent="0">
              <a:buNone/>
              <a:defRPr sz="11300"/>
            </a:lvl3pPr>
            <a:lvl4pPr marL="6480687" indent="0">
              <a:buNone/>
              <a:defRPr sz="9500"/>
            </a:lvl4pPr>
            <a:lvl5pPr marL="8640915" indent="0">
              <a:buNone/>
              <a:defRPr sz="9500"/>
            </a:lvl5pPr>
            <a:lvl6pPr marL="10801144" indent="0">
              <a:buNone/>
              <a:defRPr sz="9500"/>
            </a:lvl6pPr>
            <a:lvl7pPr marL="12961373" indent="0">
              <a:buNone/>
              <a:defRPr sz="9500"/>
            </a:lvl7pPr>
            <a:lvl8pPr marL="15121602" indent="0">
              <a:buNone/>
              <a:defRPr sz="9500"/>
            </a:lvl8pPr>
            <a:lvl9pPr marL="17281831" indent="0">
              <a:buNone/>
              <a:defRPr sz="9500"/>
            </a:lvl9pPr>
          </a:lstStyle>
          <a:p>
            <a:endParaRPr lang="ru-RU"/>
          </a:p>
        </p:txBody>
      </p:sp>
      <p:sp>
        <p:nvSpPr>
          <p:cNvPr id="4" name="Текст 3"/>
          <p:cNvSpPr>
            <a:spLocks noGrp="1"/>
          </p:cNvSpPr>
          <p:nvPr>
            <p:ph type="body" sz="half" idx="2"/>
          </p:nvPr>
        </p:nvSpPr>
        <p:spPr>
          <a:xfrm>
            <a:off x="6351421" y="33814235"/>
            <a:ext cx="19442430" cy="5070629"/>
          </a:xfrm>
        </p:spPr>
        <p:txBody>
          <a:bodyPr/>
          <a:lstStyle>
            <a:lvl1pPr marL="0" indent="0">
              <a:buNone/>
              <a:defRPr sz="6600"/>
            </a:lvl1pPr>
            <a:lvl2pPr marL="2160229" indent="0">
              <a:buNone/>
              <a:defRPr sz="5600"/>
            </a:lvl2pPr>
            <a:lvl3pPr marL="4320458" indent="0">
              <a:buNone/>
              <a:defRPr sz="4700"/>
            </a:lvl3pPr>
            <a:lvl4pPr marL="6480687" indent="0">
              <a:buNone/>
              <a:defRPr sz="4300"/>
            </a:lvl4pPr>
            <a:lvl5pPr marL="8640915" indent="0">
              <a:buNone/>
              <a:defRPr sz="4300"/>
            </a:lvl5pPr>
            <a:lvl6pPr marL="10801144" indent="0">
              <a:buNone/>
              <a:defRPr sz="4300"/>
            </a:lvl6pPr>
            <a:lvl7pPr marL="12961373" indent="0">
              <a:buNone/>
              <a:defRPr sz="4300"/>
            </a:lvl7pPr>
            <a:lvl8pPr marL="15121602" indent="0">
              <a:buNone/>
              <a:defRPr sz="4300"/>
            </a:lvl8pPr>
            <a:lvl9pPr marL="17281831" indent="0">
              <a:buNone/>
              <a:defRPr sz="4300"/>
            </a:lvl9pPr>
          </a:lstStyle>
          <a:p>
            <a:pPr lvl="0"/>
            <a:r>
              <a:rPr lang="ru-RU" smtClean="0"/>
              <a:t>Образец текста</a:t>
            </a:r>
          </a:p>
        </p:txBody>
      </p:sp>
      <p:sp>
        <p:nvSpPr>
          <p:cNvPr id="5" name="Дата 4"/>
          <p:cNvSpPr>
            <a:spLocks noGrp="1"/>
          </p:cNvSpPr>
          <p:nvPr>
            <p:ph type="dt" sz="half" idx="10"/>
          </p:nvPr>
        </p:nvSpPr>
        <p:spPr/>
        <p:txBody>
          <a:bodyPr/>
          <a:lstStyle/>
          <a:p>
            <a:fld id="{DDB67A3E-0A63-4CFC-9A76-43F65D731D17}" type="datetimeFigureOut">
              <a:rPr lang="ru-RU" smtClean="0"/>
              <a:pPr/>
              <a:t>17.08.2011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C34C8C8-0CD8-4258-B2E0-4360C2CD14A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0203" y="1730219"/>
            <a:ext cx="29163645" cy="7200900"/>
          </a:xfrm>
          <a:prstGeom prst="rect">
            <a:avLst/>
          </a:prstGeom>
        </p:spPr>
        <p:txBody>
          <a:bodyPr vert="horz" lIns="432046" tIns="216023" rIns="432046" bIns="21602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620203" y="10081268"/>
            <a:ext cx="29163645" cy="28513565"/>
          </a:xfrm>
          <a:prstGeom prst="rect">
            <a:avLst/>
          </a:prstGeom>
        </p:spPr>
        <p:txBody>
          <a:bodyPr vert="horz" lIns="432046" tIns="216023" rIns="432046" bIns="2160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620205" y="40045011"/>
            <a:ext cx="7560945" cy="2300286"/>
          </a:xfrm>
          <a:prstGeom prst="rect">
            <a:avLst/>
          </a:prstGeom>
        </p:spPr>
        <p:txBody>
          <a:bodyPr vert="horz" lIns="432046" tIns="216023" rIns="432046" bIns="216023" rtlCol="0" anchor="ctr"/>
          <a:lstStyle>
            <a:lvl1pPr algn="l">
              <a:defRPr sz="5600">
                <a:solidFill>
                  <a:schemeClr val="tx1">
                    <a:tint val="75000"/>
                  </a:schemeClr>
                </a:solidFill>
              </a:defRPr>
            </a:lvl1pPr>
          </a:lstStyle>
          <a:p>
            <a:fld id="{DDB67A3E-0A63-4CFC-9A76-43F65D731D17}" type="datetimeFigureOut">
              <a:rPr lang="ru-RU" smtClean="0"/>
              <a:pPr/>
              <a:t>17.08.2011</a:t>
            </a:fld>
            <a:endParaRPr lang="ru-RU"/>
          </a:p>
        </p:txBody>
      </p:sp>
      <p:sp>
        <p:nvSpPr>
          <p:cNvPr id="5" name="Нижний колонтитул 4"/>
          <p:cNvSpPr>
            <a:spLocks noGrp="1"/>
          </p:cNvSpPr>
          <p:nvPr>
            <p:ph type="ftr" sz="quarter" idx="3"/>
          </p:nvPr>
        </p:nvSpPr>
        <p:spPr>
          <a:xfrm>
            <a:off x="11071384" y="40045011"/>
            <a:ext cx="10261283" cy="2300286"/>
          </a:xfrm>
          <a:prstGeom prst="rect">
            <a:avLst/>
          </a:prstGeom>
        </p:spPr>
        <p:txBody>
          <a:bodyPr vert="horz" lIns="432046" tIns="216023" rIns="432046" bIns="216023" rtlCol="0" anchor="ctr"/>
          <a:lstStyle>
            <a:lvl1pPr algn="ctr">
              <a:defRPr sz="56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23222905" y="40045011"/>
            <a:ext cx="7560945" cy="2300286"/>
          </a:xfrm>
          <a:prstGeom prst="rect">
            <a:avLst/>
          </a:prstGeom>
        </p:spPr>
        <p:txBody>
          <a:bodyPr vert="horz" lIns="432046" tIns="216023" rIns="432046" bIns="216023" rtlCol="0" anchor="ctr"/>
          <a:lstStyle>
            <a:lvl1pPr algn="r">
              <a:defRPr sz="5600">
                <a:solidFill>
                  <a:schemeClr val="tx1">
                    <a:tint val="75000"/>
                  </a:schemeClr>
                </a:solidFill>
              </a:defRPr>
            </a:lvl1pPr>
          </a:lstStyle>
          <a:p>
            <a:fld id="{6C34C8C8-0CD8-4258-B2E0-4360C2CD14A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458" rtl="0" eaLnBrk="1" latinLnBrk="0" hangingPunct="1">
        <a:spcBef>
          <a:spcPct val="0"/>
        </a:spcBef>
        <a:buNone/>
        <a:defRPr sz="20800" kern="1200">
          <a:solidFill>
            <a:schemeClr val="tx1"/>
          </a:solidFill>
          <a:latin typeface="+mj-lt"/>
          <a:ea typeface="+mj-ea"/>
          <a:cs typeface="+mj-cs"/>
        </a:defRPr>
      </a:lvl1pPr>
    </p:titleStyle>
    <p:bodyStyle>
      <a:lvl1pPr marL="1620172" indent="-1620172" algn="l" defTabSz="4320458"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372" indent="-1350143" algn="l" defTabSz="4320458"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573" indent="-1080115" algn="l" defTabSz="4320458"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801" indent="-1080115" algn="l" defTabSz="4320458"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030" indent="-1080115" algn="l" defTabSz="4320458"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259" indent="-1080115" algn="l" defTabSz="4320458"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488" indent="-1080115" algn="l" defTabSz="4320458"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1717" indent="-1080115" algn="l" defTabSz="4320458"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1946" indent="-1080115" algn="l" defTabSz="4320458"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ru-RU"/>
      </a:defPPr>
      <a:lvl1pPr marL="0" algn="l" defTabSz="4320458" rtl="0" eaLnBrk="1" latinLnBrk="0" hangingPunct="1">
        <a:defRPr sz="8500" kern="1200">
          <a:solidFill>
            <a:schemeClr val="tx1"/>
          </a:solidFill>
          <a:latin typeface="+mn-lt"/>
          <a:ea typeface="+mn-ea"/>
          <a:cs typeface="+mn-cs"/>
        </a:defRPr>
      </a:lvl1pPr>
      <a:lvl2pPr marL="2160229" algn="l" defTabSz="4320458" rtl="0" eaLnBrk="1" latinLnBrk="0" hangingPunct="1">
        <a:defRPr sz="8500" kern="1200">
          <a:solidFill>
            <a:schemeClr val="tx1"/>
          </a:solidFill>
          <a:latin typeface="+mn-lt"/>
          <a:ea typeface="+mn-ea"/>
          <a:cs typeface="+mn-cs"/>
        </a:defRPr>
      </a:lvl2pPr>
      <a:lvl3pPr marL="4320458" algn="l" defTabSz="4320458" rtl="0" eaLnBrk="1" latinLnBrk="0" hangingPunct="1">
        <a:defRPr sz="8500" kern="1200">
          <a:solidFill>
            <a:schemeClr val="tx1"/>
          </a:solidFill>
          <a:latin typeface="+mn-lt"/>
          <a:ea typeface="+mn-ea"/>
          <a:cs typeface="+mn-cs"/>
        </a:defRPr>
      </a:lvl3pPr>
      <a:lvl4pPr marL="6480687" algn="l" defTabSz="4320458" rtl="0" eaLnBrk="1" latinLnBrk="0" hangingPunct="1">
        <a:defRPr sz="8500" kern="1200">
          <a:solidFill>
            <a:schemeClr val="tx1"/>
          </a:solidFill>
          <a:latin typeface="+mn-lt"/>
          <a:ea typeface="+mn-ea"/>
          <a:cs typeface="+mn-cs"/>
        </a:defRPr>
      </a:lvl4pPr>
      <a:lvl5pPr marL="8640915" algn="l" defTabSz="4320458" rtl="0" eaLnBrk="1" latinLnBrk="0" hangingPunct="1">
        <a:defRPr sz="8500" kern="1200">
          <a:solidFill>
            <a:schemeClr val="tx1"/>
          </a:solidFill>
          <a:latin typeface="+mn-lt"/>
          <a:ea typeface="+mn-ea"/>
          <a:cs typeface="+mn-cs"/>
        </a:defRPr>
      </a:lvl5pPr>
      <a:lvl6pPr marL="10801144" algn="l" defTabSz="4320458" rtl="0" eaLnBrk="1" latinLnBrk="0" hangingPunct="1">
        <a:defRPr sz="8500" kern="1200">
          <a:solidFill>
            <a:schemeClr val="tx1"/>
          </a:solidFill>
          <a:latin typeface="+mn-lt"/>
          <a:ea typeface="+mn-ea"/>
          <a:cs typeface="+mn-cs"/>
        </a:defRPr>
      </a:lvl6pPr>
      <a:lvl7pPr marL="12961373" algn="l" defTabSz="4320458" rtl="0" eaLnBrk="1" latinLnBrk="0" hangingPunct="1">
        <a:defRPr sz="8500" kern="1200">
          <a:solidFill>
            <a:schemeClr val="tx1"/>
          </a:solidFill>
          <a:latin typeface="+mn-lt"/>
          <a:ea typeface="+mn-ea"/>
          <a:cs typeface="+mn-cs"/>
        </a:defRPr>
      </a:lvl7pPr>
      <a:lvl8pPr marL="15121602" algn="l" defTabSz="4320458" rtl="0" eaLnBrk="1" latinLnBrk="0" hangingPunct="1">
        <a:defRPr sz="8500" kern="1200">
          <a:solidFill>
            <a:schemeClr val="tx1"/>
          </a:solidFill>
          <a:latin typeface="+mn-lt"/>
          <a:ea typeface="+mn-ea"/>
          <a:cs typeface="+mn-cs"/>
        </a:defRPr>
      </a:lvl8pPr>
      <a:lvl9pPr marL="17281831" algn="l" defTabSz="4320458"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직사각형 64"/>
          <p:cNvSpPr/>
          <p:nvPr/>
        </p:nvSpPr>
        <p:spPr>
          <a:xfrm>
            <a:off x="0" y="16490132"/>
            <a:ext cx="16346041" cy="46805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Прямоугольник 16"/>
          <p:cNvSpPr/>
          <p:nvPr/>
        </p:nvSpPr>
        <p:spPr>
          <a:xfrm>
            <a:off x="0" y="457053"/>
            <a:ext cx="32404050" cy="3714776"/>
          </a:xfrm>
          <a:prstGeom prst="rect">
            <a:avLst/>
          </a:prstGeom>
          <a:solidFill>
            <a:schemeClr val="tx2">
              <a:lumMod val="20000"/>
              <a:lumOff val="80000"/>
            </a:schemeClr>
          </a:solidFill>
          <a:ln w="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Прямоугольник 37"/>
          <p:cNvSpPr/>
          <p:nvPr/>
        </p:nvSpPr>
        <p:spPr>
          <a:xfrm>
            <a:off x="5486325" y="5688932"/>
            <a:ext cx="26574936" cy="777686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2057301" y="1099995"/>
            <a:ext cx="29289580" cy="1400383"/>
          </a:xfrm>
          <a:prstGeom prst="rect">
            <a:avLst/>
          </a:prstGeom>
          <a:noFill/>
        </p:spPr>
        <p:txBody>
          <a:bodyPr wrap="square" rtlCol="0">
            <a:spAutoFit/>
          </a:bodyPr>
          <a:lstStyle/>
          <a:p>
            <a:endParaRPr lang="ru-RU"/>
          </a:p>
        </p:txBody>
      </p:sp>
      <p:sp>
        <p:nvSpPr>
          <p:cNvPr id="1025" name="Rectangle 1"/>
          <p:cNvSpPr>
            <a:spLocks noChangeArrowheads="1"/>
          </p:cNvSpPr>
          <p:nvPr/>
        </p:nvSpPr>
        <p:spPr bwMode="auto">
          <a:xfrm>
            <a:off x="5557763" y="528491"/>
            <a:ext cx="26360622" cy="35548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Variability in color pattern of the elytra in the </a:t>
            </a:r>
            <a:r>
              <a:rPr kumimoji="0" lang="en-US" sz="7500" b="1" i="1" u="none" strike="noStrike" cap="none" normalizeH="0" baseline="0" dirty="0" err="1" smtClean="0">
                <a:ln>
                  <a:noFill/>
                </a:ln>
                <a:solidFill>
                  <a:schemeClr val="tx1"/>
                </a:solidFill>
                <a:effectLst/>
                <a:latin typeface="Britannic Bold" pitchFamily="34" charset="0"/>
                <a:ea typeface="Malgun Gothic"/>
                <a:cs typeface="Times New Roman" pitchFamily="18" charset="0"/>
              </a:rPr>
              <a:t>succinea</a:t>
            </a:r>
            <a:r>
              <a:rPr kumimoji="0" lang="en-US"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-group at two ladybird species </a:t>
            </a:r>
            <a:r>
              <a:rPr kumimoji="0" lang="en-US" sz="7500" b="0" i="0" u="none" strike="noStrike" cap="none" normalizeH="0" baseline="0" dirty="0" smtClean="0">
                <a:ln>
                  <a:noFill/>
                </a:ln>
                <a:solidFill>
                  <a:schemeClr val="tx1"/>
                </a:solidFill>
                <a:effectLst/>
                <a:latin typeface="Britannic Bold" pitchFamily="34" charset="0"/>
                <a:ea typeface="Malgun Gothic"/>
                <a:cs typeface="Times New Roman" pitchFamily="18" charset="0"/>
              </a:rPr>
              <a:t>–</a:t>
            </a:r>
            <a:r>
              <a:rPr kumimoji="0" lang="en-US"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 </a:t>
            </a:r>
            <a:r>
              <a:rPr kumimoji="0" lang="en-US" sz="7500" b="1" i="1" u="none" strike="noStrike" cap="none" normalizeH="0" baseline="0" dirty="0" err="1" smtClean="0">
                <a:ln>
                  <a:noFill/>
                </a:ln>
                <a:solidFill>
                  <a:schemeClr val="tx1"/>
                </a:solidFill>
                <a:effectLst/>
                <a:latin typeface="Britannic Bold" pitchFamily="34" charset="0"/>
                <a:ea typeface="Malgun Gothic"/>
                <a:cs typeface="Times New Roman" pitchFamily="18" charset="0"/>
              </a:rPr>
              <a:t>Harmonia</a:t>
            </a:r>
            <a:r>
              <a:rPr kumimoji="0" lang="en-US" sz="7500" b="1" i="1" u="none" strike="noStrike" cap="none" normalizeH="0" baseline="0" dirty="0" smtClean="0">
                <a:ln>
                  <a:noFill/>
                </a:ln>
                <a:solidFill>
                  <a:schemeClr val="tx1"/>
                </a:solidFill>
                <a:effectLst/>
                <a:latin typeface="Britannic Bold" pitchFamily="34" charset="0"/>
                <a:ea typeface="Malgun Gothic"/>
                <a:cs typeface="Times New Roman" pitchFamily="18" charset="0"/>
              </a:rPr>
              <a:t> axyridis</a:t>
            </a:r>
            <a:r>
              <a:rPr kumimoji="0" lang="en-US"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 Pall and </a:t>
            </a:r>
            <a:r>
              <a:rPr kumimoji="0" lang="en-US" sz="7500" b="1" i="1" u="none" strike="noStrike" cap="none" normalizeH="0" baseline="0" dirty="0" err="1" smtClean="0">
                <a:ln>
                  <a:noFill/>
                </a:ln>
                <a:solidFill>
                  <a:schemeClr val="tx1"/>
                </a:solidFill>
                <a:effectLst/>
                <a:latin typeface="Britannic Bold" pitchFamily="34" charset="0"/>
                <a:ea typeface="Malgun Gothic"/>
                <a:cs typeface="Times New Roman" pitchFamily="18" charset="0"/>
              </a:rPr>
              <a:t>Harmonia</a:t>
            </a:r>
            <a:r>
              <a:rPr kumimoji="0" lang="en-US" sz="7500" b="1" i="1" u="none" strike="noStrike" cap="none" normalizeH="0" baseline="0" dirty="0" smtClean="0">
                <a:ln>
                  <a:noFill/>
                </a:ln>
                <a:solidFill>
                  <a:schemeClr val="tx1"/>
                </a:solidFill>
                <a:effectLst/>
                <a:latin typeface="Britannic Bold" pitchFamily="34" charset="0"/>
                <a:ea typeface="Malgun Gothic"/>
                <a:cs typeface="Times New Roman" pitchFamily="18" charset="0"/>
              </a:rPr>
              <a:t> yedoensis</a:t>
            </a:r>
            <a:r>
              <a:rPr kumimoji="0" lang="en-US"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 Takizawa (</a:t>
            </a:r>
            <a:r>
              <a:rPr kumimoji="0" lang="en-US" sz="7500" b="1" i="0" u="none" strike="noStrike" cap="none" normalizeH="0" baseline="0" dirty="0" err="1" smtClean="0">
                <a:ln>
                  <a:noFill/>
                </a:ln>
                <a:solidFill>
                  <a:schemeClr val="tx1"/>
                </a:solidFill>
                <a:effectLst/>
                <a:latin typeface="Britannic Bold" pitchFamily="34" charset="0"/>
                <a:ea typeface="Malgun Gothic"/>
                <a:cs typeface="Times New Roman" pitchFamily="18" charset="0"/>
              </a:rPr>
              <a:t>Coleoptera</a:t>
            </a:r>
            <a:r>
              <a:rPr kumimoji="0" lang="en-US"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 </a:t>
            </a:r>
            <a:r>
              <a:rPr kumimoji="0" lang="en-US" sz="7500" b="1" i="0" u="none" strike="noStrike" cap="none" normalizeH="0" baseline="0" dirty="0" err="1" smtClean="0">
                <a:ln>
                  <a:noFill/>
                </a:ln>
                <a:solidFill>
                  <a:schemeClr val="tx1"/>
                </a:solidFill>
                <a:effectLst/>
                <a:latin typeface="Britannic Bold" pitchFamily="34" charset="0"/>
                <a:ea typeface="Malgun Gothic"/>
                <a:cs typeface="Times New Roman" pitchFamily="18" charset="0"/>
              </a:rPr>
              <a:t>Coccinellid</a:t>
            </a:r>
            <a:r>
              <a:rPr kumimoji="0" lang="en-US" altLang="ko-KR" sz="7500" b="1" i="0" u="none" strike="noStrike" cap="none" normalizeH="0" baseline="0" dirty="0" err="1" smtClean="0">
                <a:ln>
                  <a:noFill/>
                </a:ln>
                <a:solidFill>
                  <a:schemeClr val="tx1"/>
                </a:solidFill>
                <a:effectLst/>
                <a:latin typeface="Britannic Bold" pitchFamily="34" charset="0"/>
                <a:ea typeface="Malgun Gothic"/>
                <a:cs typeface="Times New Roman" pitchFamily="18" charset="0"/>
              </a:rPr>
              <a:t>ae</a:t>
            </a:r>
            <a:r>
              <a:rPr kumimoji="0" lang="en-US" altLang="ko-KR" sz="7500" b="1" i="0" u="none" strike="noStrike" cap="none" normalizeH="0" baseline="0" dirty="0" smtClean="0">
                <a:ln>
                  <a:noFill/>
                </a:ln>
                <a:solidFill>
                  <a:schemeClr val="tx1"/>
                </a:solidFill>
                <a:effectLst/>
                <a:latin typeface="Britannic Bold" pitchFamily="34" charset="0"/>
                <a:ea typeface="Malgun Gothic"/>
                <a:cs typeface="Times New Roman" pitchFamily="18" charset="0"/>
              </a:rPr>
              <a:t>)</a:t>
            </a:r>
            <a:endParaRPr kumimoji="0" lang="ru-RU" altLang="ko-KR" sz="7500" b="1" i="0" u="none" strike="noStrike" cap="none" normalizeH="0" baseline="0" dirty="0" smtClean="0">
              <a:ln>
                <a:noFill/>
              </a:ln>
              <a:solidFill>
                <a:schemeClr val="tx1"/>
              </a:solidFill>
              <a:effectLst/>
              <a:latin typeface="Times New Roman" pitchFamily="18" charset="0"/>
              <a:ea typeface="Malgun Gothic"/>
              <a:cs typeface="Times New Roman" pitchFamily="18" charset="0"/>
            </a:endParaRPr>
          </a:p>
        </p:txBody>
      </p:sp>
      <p:sp>
        <p:nvSpPr>
          <p:cNvPr id="11" name="Прямоугольник 10"/>
          <p:cNvSpPr/>
          <p:nvPr/>
        </p:nvSpPr>
        <p:spPr>
          <a:xfrm>
            <a:off x="557103" y="0"/>
            <a:ext cx="4643470" cy="13458768"/>
          </a:xfrm>
          <a:prstGeom prst="rect">
            <a:avLst/>
          </a:prstGeom>
          <a:solidFill>
            <a:schemeClr val="bg1"/>
          </a:solidFill>
          <a:ln w="38100">
            <a:solidFill>
              <a:schemeClr val="tx1">
                <a:lumMod val="65000"/>
                <a:lumOff val="35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pic>
        <p:nvPicPr>
          <p:cNvPr id="13" name="Picture 2" descr="C:\Documents and Settings\세실091208\바탕 화면\과학관로고\logo_homepage_opnever.jpg"/>
          <p:cNvPicPr>
            <a:picLocks noChangeAspect="1" noChangeArrowheads="1"/>
          </p:cNvPicPr>
          <p:nvPr/>
        </p:nvPicPr>
        <p:blipFill>
          <a:blip r:embed="rId3" cstate="print"/>
          <a:srcRect l="21495" t="5198" r="3738" b="80175"/>
          <a:stretch>
            <a:fillRect/>
          </a:stretch>
        </p:blipFill>
        <p:spPr bwMode="auto">
          <a:xfrm>
            <a:off x="753935" y="6600720"/>
            <a:ext cx="4214842" cy="1243724"/>
          </a:xfrm>
          <a:prstGeom prst="rect">
            <a:avLst/>
          </a:prstGeom>
          <a:noFill/>
        </p:spPr>
      </p:pic>
      <p:sp>
        <p:nvSpPr>
          <p:cNvPr id="16" name="TextBox 15"/>
          <p:cNvSpPr txBox="1"/>
          <p:nvPr/>
        </p:nvSpPr>
        <p:spPr>
          <a:xfrm>
            <a:off x="5272011" y="4171828"/>
            <a:ext cx="27132041" cy="954107"/>
          </a:xfrm>
          <a:prstGeom prst="rect">
            <a:avLst/>
          </a:prstGeom>
          <a:noFill/>
        </p:spPr>
        <p:txBody>
          <a:bodyPr wrap="square" rtlCol="0">
            <a:spAutoFit/>
          </a:bodyPr>
          <a:lstStyle/>
          <a:p>
            <a:pPr lvl="0" algn="ctr"/>
            <a:r>
              <a:rPr lang="en-US" altLang="ko-KR" sz="5600" dirty="0" smtClean="0">
                <a:latin typeface="Britannic Bold" pitchFamily="34" charset="0"/>
                <a:ea typeface="Malgun Gothic"/>
                <a:cs typeface="Times New Roman" pitchFamily="18" charset="0"/>
              </a:rPr>
              <a:t>Ekaterina N. Balueva</a:t>
            </a:r>
            <a:r>
              <a:rPr lang="en-US" altLang="ko-KR" sz="5600" baseline="30000" dirty="0" smtClean="0">
                <a:latin typeface="Britannic Bold" pitchFamily="34" charset="0"/>
                <a:ea typeface="Malgun Gothic"/>
                <a:cs typeface="Times New Roman" pitchFamily="18" charset="0"/>
              </a:rPr>
              <a:t>1</a:t>
            </a:r>
            <a:r>
              <a:rPr lang="en-US" altLang="ko-KR" sz="5600" dirty="0" smtClean="0">
                <a:latin typeface="Britannic Bold" pitchFamily="34" charset="0"/>
                <a:ea typeface="Malgun Gothic"/>
                <a:cs typeface="Times New Roman" pitchFamily="18" charset="0"/>
              </a:rPr>
              <a:t>, Tae-Ho Kim</a:t>
            </a:r>
            <a:r>
              <a:rPr lang="en-US" altLang="ko-KR" sz="5600" baseline="30000" dirty="0" smtClean="0">
                <a:latin typeface="Britannic Bold" pitchFamily="34" charset="0"/>
                <a:ea typeface="Malgun Gothic"/>
                <a:cs typeface="Times New Roman" pitchFamily="18" charset="0"/>
              </a:rPr>
              <a:t>2</a:t>
            </a:r>
            <a:r>
              <a:rPr lang="en-US" altLang="ko-KR" sz="5600" dirty="0" smtClean="0">
                <a:latin typeface="Britannic Bold" pitchFamily="34" charset="0"/>
                <a:ea typeface="Malgun Gothic"/>
                <a:cs typeface="Times New Roman" pitchFamily="18" charset="0"/>
              </a:rPr>
              <a:t>, </a:t>
            </a:r>
            <a:r>
              <a:rPr lang="en-US" altLang="ko-KR" sz="5600" dirty="0" err="1" smtClean="0">
                <a:latin typeface="Britannic Bold" pitchFamily="34" charset="0"/>
                <a:ea typeface="Malgun Gothic"/>
                <a:cs typeface="Times New Roman" pitchFamily="18" charset="0"/>
              </a:rPr>
              <a:t>Seung</a:t>
            </a:r>
            <a:r>
              <a:rPr lang="en-US" altLang="ko-KR" sz="5600" dirty="0" smtClean="0">
                <a:latin typeface="Britannic Bold" pitchFamily="34" charset="0"/>
                <a:ea typeface="Malgun Gothic"/>
                <a:cs typeface="Times New Roman" pitchFamily="18" charset="0"/>
              </a:rPr>
              <a:t>-Ho Oh</a:t>
            </a:r>
            <a:r>
              <a:rPr lang="en-US" altLang="ko-KR" sz="5600" baseline="30000" dirty="0" smtClean="0">
                <a:latin typeface="Britannic Bold" pitchFamily="34" charset="0"/>
                <a:ea typeface="Malgun Gothic"/>
                <a:cs typeface="Times New Roman" pitchFamily="18" charset="0"/>
              </a:rPr>
              <a:t>3</a:t>
            </a:r>
            <a:r>
              <a:rPr lang="en-US" altLang="ko-KR" sz="5600" dirty="0" smtClean="0">
                <a:latin typeface="Britannic Bold" pitchFamily="34" charset="0"/>
                <a:ea typeface="Malgun Gothic"/>
                <a:cs typeface="Times New Roman" pitchFamily="18" charset="0"/>
              </a:rPr>
              <a:t>, </a:t>
            </a:r>
            <a:r>
              <a:rPr lang="en-US" altLang="ko-KR" sz="5600" dirty="0" err="1" smtClean="0">
                <a:latin typeface="Britannic Bold" pitchFamily="34" charset="0"/>
                <a:ea typeface="Malgun Gothic"/>
                <a:cs typeface="Times New Roman" pitchFamily="18" charset="0"/>
              </a:rPr>
              <a:t>Seung-Lak</a:t>
            </a:r>
            <a:r>
              <a:rPr lang="en-US" altLang="ko-KR" sz="5600" dirty="0" smtClean="0">
                <a:latin typeface="Britannic Bold" pitchFamily="34" charset="0"/>
                <a:ea typeface="Malgun Gothic"/>
                <a:cs typeface="Times New Roman" pitchFamily="18" charset="0"/>
              </a:rPr>
              <a:t> An</a:t>
            </a:r>
            <a:r>
              <a:rPr lang="en-US" altLang="ko-KR" sz="5600" baseline="30000" dirty="0" smtClean="0">
                <a:latin typeface="Britannic Bold" pitchFamily="34" charset="0"/>
                <a:ea typeface="Malgun Gothic"/>
                <a:cs typeface="Times New Roman" pitchFamily="18" charset="0"/>
              </a:rPr>
              <a:t>3</a:t>
            </a:r>
            <a:r>
              <a:rPr lang="en-US" altLang="ko-KR" sz="5600" dirty="0" smtClean="0">
                <a:latin typeface="Britannic Bold" pitchFamily="34" charset="0"/>
                <a:ea typeface="Malgun Gothic"/>
                <a:cs typeface="Times New Roman" pitchFamily="18" charset="0"/>
              </a:rPr>
              <a:t>, </a:t>
            </a:r>
            <a:r>
              <a:rPr lang="en-US" altLang="ko-KR" sz="5600" dirty="0" err="1" smtClean="0">
                <a:latin typeface="Britannic Bold" pitchFamily="34" charset="0"/>
                <a:ea typeface="Malgun Gothic"/>
                <a:cs typeface="Times New Roman" pitchFamily="18" charset="0"/>
              </a:rPr>
              <a:t>Jong-Wook</a:t>
            </a:r>
            <a:r>
              <a:rPr lang="en-US" altLang="ko-KR" sz="5600" dirty="0" smtClean="0">
                <a:latin typeface="Britannic Bold" pitchFamily="34" charset="0"/>
                <a:ea typeface="Malgun Gothic"/>
                <a:cs typeface="Times New Roman" pitchFamily="18" charset="0"/>
              </a:rPr>
              <a:t> Lee</a:t>
            </a:r>
            <a:r>
              <a:rPr lang="en-US" altLang="ko-KR" sz="5600" baseline="30000" dirty="0" smtClean="0">
                <a:latin typeface="Britannic Bold" pitchFamily="34" charset="0"/>
                <a:ea typeface="Malgun Gothic"/>
                <a:cs typeface="Times New Roman" pitchFamily="18" charset="0"/>
              </a:rPr>
              <a:t>4*</a:t>
            </a:r>
            <a:endParaRPr lang="en-US" altLang="ko-KR" sz="5600" dirty="0" smtClean="0">
              <a:latin typeface="Britannic Bold" pitchFamily="34" charset="0"/>
              <a:cs typeface="Arial" pitchFamily="34" charset="0"/>
            </a:endParaRPr>
          </a:p>
        </p:txBody>
      </p:sp>
      <p:pic>
        <p:nvPicPr>
          <p:cNvPr id="1029" name="Picture 5" descr="C:\Documents and Settings\Kitty\Рабочий стол\a_8fbb4998.jpg"/>
          <p:cNvPicPr>
            <a:picLocks noChangeAspect="1" noChangeArrowheads="1"/>
          </p:cNvPicPr>
          <p:nvPr/>
        </p:nvPicPr>
        <p:blipFill>
          <a:blip r:embed="rId4" cstate="print"/>
          <a:srcRect/>
          <a:stretch>
            <a:fillRect/>
          </a:stretch>
        </p:blipFill>
        <p:spPr bwMode="auto">
          <a:xfrm>
            <a:off x="1771549" y="457052"/>
            <a:ext cx="2071702" cy="2071702"/>
          </a:xfrm>
          <a:prstGeom prst="rect">
            <a:avLst/>
          </a:prstGeom>
          <a:noFill/>
        </p:spPr>
      </p:pic>
      <p:sp>
        <p:nvSpPr>
          <p:cNvPr id="25" name="TextBox 24"/>
          <p:cNvSpPr txBox="1"/>
          <p:nvPr/>
        </p:nvSpPr>
        <p:spPr>
          <a:xfrm>
            <a:off x="557103" y="2528754"/>
            <a:ext cx="4572032" cy="1292662"/>
          </a:xfrm>
          <a:prstGeom prst="rect">
            <a:avLst/>
          </a:prstGeom>
          <a:noFill/>
        </p:spPr>
        <p:txBody>
          <a:bodyPr wrap="square" rtlCol="0">
            <a:spAutoFit/>
          </a:bodyPr>
          <a:lstStyle/>
          <a:p>
            <a:pPr algn="ctr"/>
            <a:r>
              <a:rPr lang="en-US" sz="2600" baseline="30000" dirty="0" smtClean="0">
                <a:latin typeface="Britannic Bold" pitchFamily="34" charset="0"/>
              </a:rPr>
              <a:t>1</a:t>
            </a:r>
            <a:r>
              <a:rPr lang="en-US" sz="2600" dirty="0" smtClean="0">
                <a:latin typeface="Britannic Bold" pitchFamily="34" charset="0"/>
              </a:rPr>
              <a:t>Laboratory of Biological Control, All Russian Research Institute of Plant Protection</a:t>
            </a:r>
            <a:endParaRPr lang="ru-RU" sz="2600" dirty="0" smtClean="0"/>
          </a:p>
        </p:txBody>
      </p:sp>
      <p:sp>
        <p:nvSpPr>
          <p:cNvPr id="27" name="TextBox 26"/>
          <p:cNvSpPr txBox="1"/>
          <p:nvPr/>
        </p:nvSpPr>
        <p:spPr>
          <a:xfrm>
            <a:off x="648297" y="7958042"/>
            <a:ext cx="4429156" cy="1292662"/>
          </a:xfrm>
          <a:prstGeom prst="rect">
            <a:avLst/>
          </a:prstGeom>
          <a:noFill/>
        </p:spPr>
        <p:txBody>
          <a:bodyPr wrap="square" rtlCol="0">
            <a:spAutoFit/>
          </a:bodyPr>
          <a:lstStyle/>
          <a:p>
            <a:pPr algn="ctr"/>
            <a:r>
              <a:rPr lang="en-US" sz="2600" baseline="30000" dirty="0" smtClean="0">
                <a:latin typeface="Britannic Bold" pitchFamily="34" charset="0"/>
              </a:rPr>
              <a:t>3</a:t>
            </a:r>
            <a:r>
              <a:rPr lang="en-US" sz="2600" dirty="0" smtClean="0">
                <a:latin typeface="Britannic Bold" pitchFamily="34" charset="0"/>
              </a:rPr>
              <a:t>Natural History Division, National Science Museum, </a:t>
            </a:r>
            <a:r>
              <a:rPr lang="en-US" sz="2600" dirty="0" err="1" smtClean="0">
                <a:latin typeface="Britannic Bold" pitchFamily="34" charset="0"/>
              </a:rPr>
              <a:t>Daejeon</a:t>
            </a:r>
            <a:r>
              <a:rPr lang="en-US" sz="2600" dirty="0" smtClean="0">
                <a:latin typeface="Britannic Bold" pitchFamily="34" charset="0"/>
              </a:rPr>
              <a:t>, 305-705, Korea</a:t>
            </a:r>
            <a:endParaRPr lang="ru-RU" sz="2600" dirty="0" smtClean="0"/>
          </a:p>
        </p:txBody>
      </p:sp>
      <p:sp>
        <p:nvSpPr>
          <p:cNvPr id="29" name="TextBox 28"/>
          <p:cNvSpPr txBox="1"/>
          <p:nvPr/>
        </p:nvSpPr>
        <p:spPr>
          <a:xfrm>
            <a:off x="557103" y="11665596"/>
            <a:ext cx="4643470" cy="1292662"/>
          </a:xfrm>
          <a:prstGeom prst="rect">
            <a:avLst/>
          </a:prstGeom>
          <a:noFill/>
        </p:spPr>
        <p:txBody>
          <a:bodyPr wrap="square" rtlCol="0">
            <a:spAutoFit/>
          </a:bodyPr>
          <a:lstStyle/>
          <a:p>
            <a:pPr algn="ctr"/>
            <a:r>
              <a:rPr lang="en-US" sz="2600" baseline="30000" dirty="0" smtClean="0">
                <a:latin typeface="Britannic Bold" pitchFamily="34" charset="0"/>
              </a:rPr>
              <a:t>4</a:t>
            </a:r>
            <a:r>
              <a:rPr lang="en-US" sz="2600" dirty="0" smtClean="0">
                <a:latin typeface="Britannic Bold" pitchFamily="34" charset="0"/>
              </a:rPr>
              <a:t>Department of Life Sciences, </a:t>
            </a:r>
            <a:r>
              <a:rPr lang="en-US" sz="2600" dirty="0" err="1" smtClean="0">
                <a:latin typeface="Britannic Bold" pitchFamily="34" charset="0"/>
              </a:rPr>
              <a:t>Yeungnam</a:t>
            </a:r>
            <a:r>
              <a:rPr lang="en-US" sz="2600" dirty="0" smtClean="0">
                <a:latin typeface="Britannic Bold" pitchFamily="34" charset="0"/>
              </a:rPr>
              <a:t> University, </a:t>
            </a:r>
            <a:r>
              <a:rPr lang="en-US" sz="2600" dirty="0" err="1" smtClean="0">
                <a:latin typeface="Britannic Bold" pitchFamily="34" charset="0"/>
              </a:rPr>
              <a:t>Gyeongsan</a:t>
            </a:r>
            <a:r>
              <a:rPr lang="en-US" sz="2600" dirty="0" smtClean="0">
                <a:latin typeface="Britannic Bold" pitchFamily="34" charset="0"/>
              </a:rPr>
              <a:t>, 712-749, Korea</a:t>
            </a:r>
            <a:endParaRPr lang="ru-RU" sz="2600" dirty="0" smtClean="0"/>
          </a:p>
        </p:txBody>
      </p:sp>
      <p:sp>
        <p:nvSpPr>
          <p:cNvPr id="35" name="TextBox 34"/>
          <p:cNvSpPr txBox="1"/>
          <p:nvPr/>
        </p:nvSpPr>
        <p:spPr>
          <a:xfrm>
            <a:off x="5616849" y="5743464"/>
            <a:ext cx="26289184" cy="7709803"/>
          </a:xfrm>
          <a:prstGeom prst="rect">
            <a:avLst/>
          </a:prstGeom>
          <a:noFill/>
        </p:spPr>
        <p:txBody>
          <a:bodyPr wrap="square" rtlCol="0">
            <a:spAutoFit/>
          </a:bodyPr>
          <a:lstStyle/>
          <a:p>
            <a:pPr algn="just"/>
            <a:endParaRPr lang="en-US" altLang="ko-KR" sz="5400" b="1" dirty="0" smtClean="0">
              <a:latin typeface="Bookman Old Style" pitchFamily="18" charset="0"/>
            </a:endParaRPr>
          </a:p>
          <a:p>
            <a:pPr algn="just"/>
            <a:r>
              <a:rPr lang="en-US" sz="3300" dirty="0" smtClean="0">
                <a:latin typeface="Bookman Old Style" pitchFamily="18" charset="0"/>
              </a:rPr>
              <a:t>   In this study we try to reveal means of the variability in color pattern of the elytra for systematic analysis of ladybird’s species. The understanding of structure and transformations in color pattern of the elytra can be a key to identification and division of some species and expands diagnostics possibilities.</a:t>
            </a:r>
          </a:p>
          <a:p>
            <a:pPr algn="just"/>
            <a:r>
              <a:rPr lang="en-US" sz="3300" dirty="0" smtClean="0">
                <a:latin typeface="Bookman Old Style" pitchFamily="18" charset="0"/>
              </a:rPr>
              <a:t>   The two ladybird beetles – </a:t>
            </a:r>
            <a:r>
              <a:rPr lang="en-US" sz="3300" i="1" dirty="0" smtClean="0">
                <a:latin typeface="Bookman Old Style" pitchFamily="18" charset="0"/>
              </a:rPr>
              <a:t>H</a:t>
            </a:r>
            <a:r>
              <a:rPr lang="en-US" sz="3300" i="1" dirty="0" smtClean="0">
                <a:latin typeface="Bookman Old Style" pitchFamily="18" charset="0"/>
              </a:rPr>
              <a:t>.</a:t>
            </a:r>
            <a:r>
              <a:rPr lang="ru-RU" sz="3300" i="1" dirty="0" smtClean="0">
                <a:latin typeface="Bookman Old Style" pitchFamily="18" charset="0"/>
              </a:rPr>
              <a:t> </a:t>
            </a:r>
            <a:r>
              <a:rPr lang="en-US" sz="3300" i="1" dirty="0" smtClean="0">
                <a:latin typeface="Bookman Old Style" pitchFamily="18" charset="0"/>
              </a:rPr>
              <a:t>yedoensis</a:t>
            </a:r>
            <a:r>
              <a:rPr lang="en-US" sz="3300" dirty="0" smtClean="0">
                <a:latin typeface="Bookman Old Style" pitchFamily="18" charset="0"/>
              </a:rPr>
              <a:t> </a:t>
            </a:r>
            <a:r>
              <a:rPr lang="en-US" sz="3300" dirty="0" smtClean="0">
                <a:latin typeface="Bookman Old Style" pitchFamily="18" charset="0"/>
              </a:rPr>
              <a:t>and </a:t>
            </a:r>
            <a:r>
              <a:rPr lang="en-US" sz="3300" i="1" dirty="0" smtClean="0">
                <a:latin typeface="Bookman Old Style" pitchFamily="18" charset="0"/>
              </a:rPr>
              <a:t>H</a:t>
            </a:r>
            <a:r>
              <a:rPr lang="en-US" sz="3300" i="1" dirty="0" smtClean="0">
                <a:latin typeface="Bookman Old Style" pitchFamily="18" charset="0"/>
              </a:rPr>
              <a:t>.</a:t>
            </a:r>
            <a:r>
              <a:rPr lang="ru-RU" sz="3300" i="1" dirty="0" smtClean="0">
                <a:latin typeface="Bookman Old Style" pitchFamily="18" charset="0"/>
              </a:rPr>
              <a:t> </a:t>
            </a:r>
            <a:r>
              <a:rPr lang="en-US" sz="3300" i="1" dirty="0" smtClean="0">
                <a:latin typeface="Bookman Old Style" pitchFamily="18" charset="0"/>
              </a:rPr>
              <a:t>axyridis</a:t>
            </a:r>
            <a:r>
              <a:rPr lang="en-US" sz="3300" dirty="0" smtClean="0">
                <a:latin typeface="Bookman Old Style" pitchFamily="18" charset="0"/>
              </a:rPr>
              <a:t> </a:t>
            </a:r>
            <a:r>
              <a:rPr lang="en-US" sz="3300" dirty="0" smtClean="0">
                <a:latin typeface="Bookman Old Style" pitchFamily="18" charset="0"/>
              </a:rPr>
              <a:t>are sibling, often sympatric species. </a:t>
            </a:r>
            <a:r>
              <a:rPr lang="en-US" sz="3300" i="1" dirty="0" smtClean="0">
                <a:latin typeface="Bookman Old Style" pitchFamily="18" charset="0"/>
              </a:rPr>
              <a:t>H</a:t>
            </a:r>
            <a:r>
              <a:rPr lang="en-US" sz="3300" i="1" dirty="0" smtClean="0">
                <a:latin typeface="Bookman Old Style" pitchFamily="18" charset="0"/>
              </a:rPr>
              <a:t>.</a:t>
            </a:r>
            <a:r>
              <a:rPr lang="ru-RU" sz="3300" i="1" dirty="0" smtClean="0">
                <a:latin typeface="Bookman Old Style" pitchFamily="18" charset="0"/>
              </a:rPr>
              <a:t> </a:t>
            </a:r>
            <a:r>
              <a:rPr lang="en-US" sz="3300" i="1" dirty="0" smtClean="0">
                <a:latin typeface="Bookman Old Style" pitchFamily="18" charset="0"/>
              </a:rPr>
              <a:t>yedoensis</a:t>
            </a:r>
            <a:r>
              <a:rPr lang="en-US" sz="3300" dirty="0" smtClean="0">
                <a:latin typeface="Bookman Old Style" pitchFamily="18" charset="0"/>
              </a:rPr>
              <a:t> </a:t>
            </a:r>
            <a:r>
              <a:rPr lang="en-US" sz="3300" dirty="0" smtClean="0">
                <a:latin typeface="Bookman Old Style" pitchFamily="18" charset="0"/>
              </a:rPr>
              <a:t>had long been regarded as a synonym of </a:t>
            </a:r>
            <a:r>
              <a:rPr lang="en-US" sz="3300" i="1" dirty="0" smtClean="0">
                <a:latin typeface="Bookman Old Style" pitchFamily="18" charset="0"/>
              </a:rPr>
              <a:t>H</a:t>
            </a:r>
            <a:r>
              <a:rPr lang="en-US" sz="3300" i="1" dirty="0" smtClean="0">
                <a:latin typeface="Bookman Old Style" pitchFamily="18" charset="0"/>
              </a:rPr>
              <a:t>.</a:t>
            </a:r>
            <a:r>
              <a:rPr lang="ru-RU" sz="3300" i="1" dirty="0" smtClean="0">
                <a:latin typeface="Bookman Old Style" pitchFamily="18" charset="0"/>
              </a:rPr>
              <a:t> </a:t>
            </a:r>
            <a:r>
              <a:rPr lang="en-US" sz="3300" i="1" dirty="0" smtClean="0">
                <a:latin typeface="Bookman Old Style" pitchFamily="18" charset="0"/>
              </a:rPr>
              <a:t>axyridis</a:t>
            </a:r>
            <a:r>
              <a:rPr lang="en-US" sz="3300" dirty="0" smtClean="0">
                <a:latin typeface="Bookman Old Style" pitchFamily="18" charset="0"/>
              </a:rPr>
              <a:t>, because imago of these ladybirds are difficult to distinguish there is potential to make misidentification of species. Earlier, to avoid misidentification in specific diagnostics of samples, it was possible only at the analysis of genitals of males. However it not always probably to make identification, based on a structure of the genitals, for example, when it’s necessary to keep alive beetles. </a:t>
            </a:r>
            <a:endParaRPr lang="ru-RU" sz="3300" dirty="0" smtClean="0">
              <a:latin typeface="Bookman Old Style" pitchFamily="18" charset="0"/>
            </a:endParaRPr>
          </a:p>
          <a:p>
            <a:pPr algn="just"/>
            <a:r>
              <a:rPr lang="en-US" sz="3300" dirty="0" smtClean="0">
                <a:latin typeface="Bookman Old Style" pitchFamily="18" charset="0"/>
              </a:rPr>
              <a:t>   We described the pattern of the elytra in </a:t>
            </a:r>
            <a:r>
              <a:rPr lang="en-US" sz="3300" i="1" dirty="0" err="1" smtClean="0">
                <a:latin typeface="Bookman Old Style" pitchFamily="18" charset="0"/>
              </a:rPr>
              <a:t>succinea</a:t>
            </a:r>
            <a:r>
              <a:rPr lang="en-US" sz="3300" dirty="0" smtClean="0">
                <a:latin typeface="Bookman Old Style" pitchFamily="18" charset="0"/>
              </a:rPr>
              <a:t>-group of </a:t>
            </a:r>
            <a:r>
              <a:rPr lang="en-US" sz="3300" i="1" dirty="0" smtClean="0">
                <a:latin typeface="Bookman Old Style" pitchFamily="18" charset="0"/>
              </a:rPr>
              <a:t>H</a:t>
            </a:r>
            <a:r>
              <a:rPr lang="en-US" sz="3300" i="1" dirty="0" smtClean="0">
                <a:latin typeface="Bookman Old Style" pitchFamily="18" charset="0"/>
              </a:rPr>
              <a:t>.</a:t>
            </a:r>
            <a:r>
              <a:rPr lang="ru-RU" sz="3300" i="1" dirty="0" smtClean="0">
                <a:latin typeface="Bookman Old Style" pitchFamily="18" charset="0"/>
              </a:rPr>
              <a:t> </a:t>
            </a:r>
            <a:r>
              <a:rPr lang="en-US" sz="3300" i="1" dirty="0" smtClean="0">
                <a:latin typeface="Bookman Old Style" pitchFamily="18" charset="0"/>
              </a:rPr>
              <a:t>axyridis </a:t>
            </a:r>
            <a:r>
              <a:rPr lang="en-US" sz="3300" dirty="0" smtClean="0">
                <a:latin typeface="Bookman Old Style" pitchFamily="18" charset="0"/>
              </a:rPr>
              <a:t>and </a:t>
            </a:r>
            <a:r>
              <a:rPr lang="en-US" sz="3300" i="1" dirty="0" smtClean="0">
                <a:latin typeface="Bookman Old Style" pitchFamily="18" charset="0"/>
              </a:rPr>
              <a:t>H</a:t>
            </a:r>
            <a:r>
              <a:rPr lang="en-US" sz="3300" i="1" dirty="0" smtClean="0">
                <a:latin typeface="Bookman Old Style" pitchFamily="18" charset="0"/>
              </a:rPr>
              <a:t>.</a:t>
            </a:r>
            <a:r>
              <a:rPr lang="ru-RU" sz="3300" i="1" dirty="0" smtClean="0">
                <a:latin typeface="Bookman Old Style" pitchFamily="18" charset="0"/>
              </a:rPr>
              <a:t> </a:t>
            </a:r>
            <a:r>
              <a:rPr lang="en-US" sz="3300" i="1" dirty="0" smtClean="0">
                <a:latin typeface="Bookman Old Style" pitchFamily="18" charset="0"/>
              </a:rPr>
              <a:t>yedoensis</a:t>
            </a:r>
            <a:r>
              <a:rPr lang="en-US" sz="3300" dirty="0" smtClean="0">
                <a:latin typeface="Bookman Old Style" pitchFamily="18" charset="0"/>
              </a:rPr>
              <a:t>, and character of transformation of pattern in </a:t>
            </a:r>
            <a:r>
              <a:rPr lang="en-US" sz="3300" i="1" dirty="0" err="1" smtClean="0">
                <a:latin typeface="Bookman Old Style" pitchFamily="18" charset="0"/>
              </a:rPr>
              <a:t>succinea</a:t>
            </a:r>
            <a:r>
              <a:rPr lang="en-US" sz="3300" dirty="0" smtClean="0">
                <a:latin typeface="Bookman Old Style" pitchFamily="18" charset="0"/>
              </a:rPr>
              <a:t>-group at these species from different populations – from area of </a:t>
            </a:r>
            <a:r>
              <a:rPr lang="en-US" sz="3300" dirty="0" err="1" smtClean="0">
                <a:latin typeface="Bookman Old Style" pitchFamily="18" charset="0"/>
              </a:rPr>
              <a:t>Nonsan</a:t>
            </a:r>
            <a:r>
              <a:rPr lang="en-US" sz="3300" dirty="0" smtClean="0">
                <a:latin typeface="Bookman Old Style" pitchFamily="18" charset="0"/>
              </a:rPr>
              <a:t> (Korea), also from the Far East and the Siberia (Russia).</a:t>
            </a:r>
          </a:p>
          <a:p>
            <a:pPr algn="just"/>
            <a:r>
              <a:rPr lang="en-US" sz="3300" dirty="0" smtClean="0">
                <a:latin typeface="Bookman Old Style" pitchFamily="18" charset="0"/>
              </a:rPr>
              <a:t>   The received results can make some support for the express identification of these ladybirds’ species in the field, also, at the population investigations, which demand the analysis of the big number of samples.</a:t>
            </a:r>
          </a:p>
        </p:txBody>
      </p:sp>
      <p:sp>
        <p:nvSpPr>
          <p:cNvPr id="34" name="TextBox 33"/>
          <p:cNvSpPr txBox="1"/>
          <p:nvPr/>
        </p:nvSpPr>
        <p:spPr>
          <a:xfrm>
            <a:off x="1414359" y="19856505"/>
            <a:ext cx="14257584" cy="954107"/>
          </a:xfrm>
          <a:prstGeom prst="rect">
            <a:avLst/>
          </a:prstGeom>
          <a:noFill/>
        </p:spPr>
        <p:txBody>
          <a:bodyPr wrap="square" rtlCol="0">
            <a:spAutoFit/>
          </a:bodyPr>
          <a:lstStyle/>
          <a:p>
            <a:pPr algn="ctr"/>
            <a:r>
              <a:rPr lang="en-US" sz="2800" dirty="0" smtClean="0">
                <a:solidFill>
                  <a:schemeClr val="bg1"/>
                </a:solidFill>
                <a:latin typeface="Britannic Bold" pitchFamily="34" charset="0"/>
              </a:rPr>
              <a:t>Fig. 1. Different types of color pattern of the elytra: </a:t>
            </a:r>
          </a:p>
          <a:p>
            <a:pPr algn="ctr"/>
            <a:r>
              <a:rPr lang="en-US" sz="2800" dirty="0" smtClean="0">
                <a:solidFill>
                  <a:schemeClr val="bg1"/>
                </a:solidFill>
                <a:latin typeface="Britannic Bold" pitchFamily="34" charset="0"/>
              </a:rPr>
              <a:t>a, c, e – from </a:t>
            </a:r>
            <a:r>
              <a:rPr lang="en-US" sz="2800" i="1" dirty="0" err="1" smtClean="0">
                <a:solidFill>
                  <a:schemeClr val="bg1"/>
                </a:solidFill>
                <a:latin typeface="Britannic Bold" pitchFamily="34" charset="0"/>
              </a:rPr>
              <a:t>H.axyridis</a:t>
            </a:r>
            <a:r>
              <a:rPr lang="en-US" sz="2800" i="1" dirty="0" smtClean="0">
                <a:solidFill>
                  <a:schemeClr val="bg1"/>
                </a:solidFill>
                <a:latin typeface="Britannic Bold" pitchFamily="34" charset="0"/>
              </a:rPr>
              <a:t> </a:t>
            </a:r>
            <a:r>
              <a:rPr lang="en-US" sz="2800" dirty="0" smtClean="0">
                <a:solidFill>
                  <a:schemeClr val="bg1"/>
                </a:solidFill>
                <a:latin typeface="Britannic Bold" pitchFamily="34" charset="0"/>
              </a:rPr>
              <a:t>; </a:t>
            </a:r>
            <a:r>
              <a:rPr lang="en-US" sz="2800" i="1" dirty="0" smtClean="0">
                <a:solidFill>
                  <a:schemeClr val="bg1"/>
                </a:solidFill>
                <a:latin typeface="Britannic Bold" pitchFamily="34" charset="0"/>
              </a:rPr>
              <a:t> </a:t>
            </a:r>
            <a:r>
              <a:rPr lang="en-US" sz="2800" dirty="0" smtClean="0">
                <a:solidFill>
                  <a:schemeClr val="bg1"/>
                </a:solidFill>
                <a:latin typeface="Britannic Bold" pitchFamily="34" charset="0"/>
              </a:rPr>
              <a:t>b, d, f – from </a:t>
            </a:r>
            <a:r>
              <a:rPr lang="en-US" sz="2800" i="1" dirty="0" err="1" smtClean="0">
                <a:solidFill>
                  <a:schemeClr val="bg1"/>
                </a:solidFill>
                <a:latin typeface="Britannic Bold" pitchFamily="34" charset="0"/>
              </a:rPr>
              <a:t>H.yedoensis</a:t>
            </a:r>
            <a:r>
              <a:rPr lang="en-US" sz="2800" dirty="0" smtClean="0">
                <a:solidFill>
                  <a:schemeClr val="bg1"/>
                </a:solidFill>
                <a:latin typeface="Britannic Bold" pitchFamily="34" charset="0"/>
              </a:rPr>
              <a:t> </a:t>
            </a:r>
            <a:endParaRPr lang="ru-RU" sz="2800" dirty="0" smtClean="0">
              <a:solidFill>
                <a:schemeClr val="bg1"/>
              </a:solidFill>
              <a:latin typeface="Britannic Bold" pitchFamily="34" charset="0"/>
            </a:endParaRPr>
          </a:p>
        </p:txBody>
      </p:sp>
      <p:sp>
        <p:nvSpPr>
          <p:cNvPr id="3" name="Rectangle 5"/>
          <p:cNvSpPr>
            <a:spLocks noChangeArrowheads="1"/>
          </p:cNvSpPr>
          <p:nvPr/>
        </p:nvSpPr>
        <p:spPr bwMode="auto">
          <a:xfrm>
            <a:off x="271351" y="21144424"/>
            <a:ext cx="1593067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Rules of transformation </a:t>
            </a:r>
            <a:r>
              <a:rPr lang="en-US" sz="3000" dirty="0" smtClean="0">
                <a:latin typeface="Bookman Old Style" pitchFamily="18" charset="0"/>
                <a:ea typeface="Times New Roman" pitchFamily="18" charset="0"/>
                <a:cs typeface="Times New Roman" pitchFamily="18" charset="0"/>
              </a:rPr>
              <a:t>in color pattern of the elytra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on an example</a:t>
            </a:r>
            <a:r>
              <a:rPr kumimoji="0" lang="en-US" sz="3000" b="0" i="0" u="none" strike="noStrike" cap="none" normalizeH="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of family </a:t>
            </a:r>
            <a:r>
              <a:rPr kumimoji="0" lang="en-US" sz="3000"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Coccinellidae</a:t>
            </a:r>
            <a:r>
              <a:rPr lang="en-US" sz="3000" dirty="0" smtClean="0">
                <a:latin typeface="Bookman Old Style" pitchFamily="18" charset="0"/>
                <a:ea typeface="Times New Roman" pitchFamily="18" charset="0"/>
                <a:cs typeface="Times New Roman" pitchFamily="18" charset="0"/>
              </a:rPr>
              <a:t> formulated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by </a:t>
            </a:r>
            <a:r>
              <a:rPr kumimoji="0" lang="en-US" sz="3000"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N.N.Filippov</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(1961). So</a:t>
            </a:r>
            <a:r>
              <a:rPr lang="en-US" sz="3000" dirty="0" smtClean="0">
                <a:latin typeface="Bookman Old Style" pitchFamily="18" charset="0"/>
                <a:ea typeface="Times New Roman" pitchFamily="18" charset="0"/>
                <a:cs typeface="Times New Roman" pitchFamily="18" charset="0"/>
              </a:rPr>
              <a:t>,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basic elements of </a:t>
            </a:r>
            <a:r>
              <a:rPr lang="en-US" sz="3000" dirty="0" smtClean="0">
                <a:latin typeface="Bookman Old Style" pitchFamily="18" charset="0"/>
                <a:ea typeface="Times New Roman" pitchFamily="18" charset="0"/>
                <a:cs typeface="Times New Roman" pitchFamily="18" charset="0"/>
              </a:rPr>
              <a:t>pattern</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 background, a spot, a gleam) was </a:t>
            </a:r>
            <a:r>
              <a:rPr lang="en-US" sz="3000" dirty="0" smtClean="0">
                <a:latin typeface="Bookman Old Style" pitchFamily="18" charset="0"/>
                <a:ea typeface="Times New Roman" pitchFamily="18" charset="0"/>
                <a:cs typeface="Times New Roman" pitchFamily="18" charset="0"/>
              </a:rPr>
              <a:t>defined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and it is established, that the site of each element in relation to another </a:t>
            </a:r>
            <a:r>
              <a:rPr lang="en-US" sz="3000" dirty="0" smtClean="0">
                <a:latin typeface="Bookman Old Style" pitchFamily="18" charset="0"/>
                <a:ea typeface="Times New Roman" pitchFamily="18" charset="0"/>
                <a:cs typeface="Times New Roman" pitchFamily="18" charset="0"/>
              </a:rPr>
              <a:t>is invariable and nonrandom. Also, was defined that the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character of </a:t>
            </a:r>
            <a:r>
              <a:rPr lang="en-US" sz="3000" dirty="0" smtClean="0">
                <a:latin typeface="Bookman Old Style" pitchFamily="18" charset="0"/>
                <a:ea typeface="Times New Roman" pitchFamily="18" charset="0"/>
                <a:cs typeface="Times New Roman" pitchFamily="18" charset="0"/>
              </a:rPr>
              <a:t>transformation</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lang="en-US" sz="3000" dirty="0" smtClean="0">
                <a:latin typeface="Bookman Old Style" pitchFamily="18" charset="0"/>
                <a:ea typeface="Times New Roman" pitchFamily="18" charset="0"/>
                <a:cs typeface="Times New Roman" pitchFamily="18" charset="0"/>
              </a:rPr>
              <a:t>in color pattern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and its variability is peculiar to each </a:t>
            </a:r>
            <a:r>
              <a:rPr lang="en-US" sz="3000" dirty="0" smtClean="0">
                <a:latin typeface="Bookman Old Style" pitchFamily="18" charset="0"/>
              </a:rPr>
              <a:t>ladybird’s species</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r>
              <a:rPr lang="en-US" sz="3000" dirty="0" smtClean="0">
                <a:latin typeface="Bookman Old Style" pitchFamily="18" charset="0"/>
              </a:rPr>
              <a:t> </a:t>
            </a:r>
            <a:endParaRPr lang="ru-RU" sz="3000" dirty="0" smtClean="0">
              <a:latin typeface="Bookman Old Style" pitchFamily="18" charset="0"/>
            </a:endParaRPr>
          </a:p>
          <a:p>
            <a:pPr lvl="0" algn="just" defTabSz="914400" fontAlgn="base">
              <a:spcBef>
                <a:spcPct val="0"/>
              </a:spcBef>
              <a:spcAft>
                <a:spcPct val="0"/>
              </a:spcAft>
            </a:pPr>
            <a:r>
              <a:rPr lang="ru-RU" sz="3000" dirty="0" smtClean="0">
                <a:latin typeface="Bookman Old Style" pitchFamily="18" charset="0"/>
              </a:rPr>
              <a:t>    </a:t>
            </a:r>
            <a:r>
              <a:rPr lang="en-US" sz="3000" dirty="0" smtClean="0">
                <a:latin typeface="Bookman Old Style" pitchFamily="18" charset="0"/>
              </a:rPr>
              <a:t>For the subsequent analysis we created the base scheme of </a:t>
            </a:r>
            <a:r>
              <a:rPr lang="en-US" sz="3000" dirty="0" err="1" smtClean="0">
                <a:latin typeface="Bookman Old Style" pitchFamily="18" charset="0"/>
              </a:rPr>
              <a:t>elytral</a:t>
            </a:r>
            <a:r>
              <a:rPr lang="en-US" sz="3000" dirty="0" smtClean="0">
                <a:latin typeface="Bookman Old Style" pitchFamily="18" charset="0"/>
              </a:rPr>
              <a:t> pattern for </a:t>
            </a:r>
            <a:r>
              <a:rPr lang="en-US" sz="3000" i="1" dirty="0" err="1" smtClean="0">
                <a:latin typeface="Bookman Old Style" pitchFamily="18" charset="0"/>
              </a:rPr>
              <a:t>succinea</a:t>
            </a:r>
            <a:r>
              <a:rPr lang="en-US" sz="3000" dirty="0" smtClean="0">
                <a:latin typeface="Bookman Old Style" pitchFamily="18" charset="0"/>
              </a:rPr>
              <a:t>-group, which include 9 perfectly visible black spots. It is usual pattern for this group. For make more convenient analysis of </a:t>
            </a:r>
            <a:r>
              <a:rPr lang="en-US" sz="3000" dirty="0" err="1" smtClean="0">
                <a:latin typeface="Bookman Old Style" pitchFamily="18" charset="0"/>
              </a:rPr>
              <a:t>elytral</a:t>
            </a:r>
            <a:r>
              <a:rPr lang="en-US" sz="3000" dirty="0" smtClean="0">
                <a:latin typeface="Bookman Old Style" pitchFamily="18" charset="0"/>
              </a:rPr>
              <a:t> pattern the spots in the scheme have been numbered (Fig. 2). The size of spots can change, and some of them can merged, and in the various combinations, can form original patterns, however, the quantity of spots remains constant.</a:t>
            </a:r>
            <a:endParaRPr kumimoji="0" lang="en-US" sz="30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40" name="TextBox 39"/>
          <p:cNvSpPr txBox="1"/>
          <p:nvPr/>
        </p:nvSpPr>
        <p:spPr>
          <a:xfrm>
            <a:off x="414227" y="14816090"/>
            <a:ext cx="15859236" cy="1477328"/>
          </a:xfrm>
          <a:prstGeom prst="rect">
            <a:avLst/>
          </a:prstGeom>
          <a:noFill/>
        </p:spPr>
        <p:txBody>
          <a:bodyPr wrap="square" rtlCol="0">
            <a:spAutoFit/>
          </a:bodyPr>
          <a:lstStyle/>
          <a:p>
            <a:pPr algn="just"/>
            <a:r>
              <a:rPr lang="en-US" sz="3000" dirty="0" smtClean="0">
                <a:latin typeface="Bookman Old Style" pitchFamily="18" charset="0"/>
              </a:rPr>
              <a:t>   Morphological imago of </a:t>
            </a:r>
            <a:r>
              <a:rPr lang="en-US" sz="3000" i="1" dirty="0" smtClean="0">
                <a:latin typeface="Bookman Old Style" pitchFamily="18" charset="0"/>
              </a:rPr>
              <a:t>H</a:t>
            </a:r>
            <a:r>
              <a:rPr lang="en-US" sz="3000" i="1" dirty="0" smtClean="0">
                <a:latin typeface="Bookman Old Style" pitchFamily="18" charset="0"/>
              </a:rPr>
              <a:t>.</a:t>
            </a:r>
            <a:r>
              <a:rPr lang="ru-RU" sz="3000" i="1" dirty="0" smtClean="0">
                <a:latin typeface="Bookman Old Style" pitchFamily="18" charset="0"/>
              </a:rPr>
              <a:t> </a:t>
            </a:r>
            <a:r>
              <a:rPr lang="en-US" sz="3000" i="1" dirty="0" smtClean="0">
                <a:latin typeface="Bookman Old Style" pitchFamily="18" charset="0"/>
              </a:rPr>
              <a:t>yedoensis</a:t>
            </a:r>
            <a:r>
              <a:rPr lang="en-US" sz="3000" dirty="0" smtClean="0">
                <a:latin typeface="Bookman Old Style" pitchFamily="18" charset="0"/>
              </a:rPr>
              <a:t> </a:t>
            </a:r>
            <a:r>
              <a:rPr lang="en-US" sz="3000" dirty="0" smtClean="0">
                <a:latin typeface="Bookman Old Style" pitchFamily="18" charset="0"/>
              </a:rPr>
              <a:t>and </a:t>
            </a:r>
            <a:r>
              <a:rPr lang="en-US" sz="3000" i="1" dirty="0" smtClean="0">
                <a:latin typeface="Bookman Old Style" pitchFamily="18" charset="0"/>
              </a:rPr>
              <a:t>H</a:t>
            </a:r>
            <a:r>
              <a:rPr lang="en-US" sz="3000" i="1" dirty="0" smtClean="0">
                <a:latin typeface="Bookman Old Style" pitchFamily="18" charset="0"/>
              </a:rPr>
              <a:t>.</a:t>
            </a:r>
            <a:r>
              <a:rPr lang="ru-RU" sz="3000" i="1" dirty="0" smtClean="0">
                <a:latin typeface="Bookman Old Style" pitchFamily="18" charset="0"/>
              </a:rPr>
              <a:t> </a:t>
            </a:r>
            <a:r>
              <a:rPr lang="en-US" sz="3000" i="1" dirty="0" smtClean="0">
                <a:latin typeface="Bookman Old Style" pitchFamily="18" charset="0"/>
              </a:rPr>
              <a:t>axyridis</a:t>
            </a:r>
            <a:r>
              <a:rPr lang="en-US" sz="3000" dirty="0" smtClean="0">
                <a:latin typeface="Bookman Old Style" pitchFamily="18" charset="0"/>
              </a:rPr>
              <a:t> </a:t>
            </a:r>
            <a:r>
              <a:rPr lang="en-US" sz="3000" dirty="0" smtClean="0">
                <a:latin typeface="Bookman Old Style" pitchFamily="18" charset="0"/>
              </a:rPr>
              <a:t>are extremely similar (Fig.1). The </a:t>
            </a:r>
            <a:r>
              <a:rPr lang="en-US" sz="3000" dirty="0" err="1" smtClean="0">
                <a:latin typeface="Bookman Old Style" pitchFamily="18" charset="0"/>
              </a:rPr>
              <a:t>melanist</a:t>
            </a:r>
            <a:r>
              <a:rPr lang="en-US" sz="3000" dirty="0" smtClean="0">
                <a:latin typeface="Bookman Old Style" pitchFamily="18" charset="0"/>
              </a:rPr>
              <a:t> </a:t>
            </a:r>
            <a:r>
              <a:rPr lang="en-US" sz="3000" dirty="0" smtClean="0">
                <a:latin typeface="Bookman Old Style" pitchFamily="18" charset="0"/>
              </a:rPr>
              <a:t>forms of both species is almost impossible to distinguish on coloring and pattern of elytra that essentially complicates diagnostics.</a:t>
            </a:r>
            <a:endParaRPr lang="ru-RU" sz="3000" dirty="0">
              <a:latin typeface="Bookman Old Style" pitchFamily="18" charset="0"/>
            </a:endParaRPr>
          </a:p>
        </p:txBody>
      </p:sp>
      <p:pic>
        <p:nvPicPr>
          <p:cNvPr id="31" name="Picture 3"/>
          <p:cNvPicPr>
            <a:picLocks noChangeAspect="1" noChangeArrowheads="1"/>
          </p:cNvPicPr>
          <p:nvPr/>
        </p:nvPicPr>
        <p:blipFill>
          <a:blip r:embed="rId5" cstate="print"/>
          <a:srcRect/>
          <a:stretch>
            <a:fillRect/>
          </a:stretch>
        </p:blipFill>
        <p:spPr bwMode="auto">
          <a:xfrm>
            <a:off x="914293" y="26961502"/>
            <a:ext cx="2454027" cy="3786214"/>
          </a:xfrm>
          <a:prstGeom prst="rect">
            <a:avLst/>
          </a:prstGeom>
          <a:noFill/>
          <a:ln w="9525">
            <a:noFill/>
            <a:miter lim="800000"/>
            <a:headEnd/>
            <a:tailEnd/>
          </a:ln>
          <a:effectLst/>
        </p:spPr>
      </p:pic>
      <p:sp>
        <p:nvSpPr>
          <p:cNvPr id="4" name="Rectangle 3"/>
          <p:cNvSpPr>
            <a:spLocks noChangeArrowheads="1"/>
          </p:cNvSpPr>
          <p:nvPr/>
        </p:nvSpPr>
        <p:spPr bwMode="auto">
          <a:xfrm rot="10800000" flipV="1">
            <a:off x="4248697" y="26699580"/>
            <a:ext cx="119533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3000" dirty="0" smtClean="0">
                <a:latin typeface="Bookman Old Style" pitchFamily="18" charset="0"/>
              </a:rPr>
              <a:t>    In this research we distinguished only the specimens from the </a:t>
            </a:r>
            <a:r>
              <a:rPr lang="en-US" sz="3000" i="1" dirty="0" err="1" smtClean="0">
                <a:latin typeface="Bookman Old Style" pitchFamily="18" charset="0"/>
              </a:rPr>
              <a:t>succinea</a:t>
            </a:r>
            <a:r>
              <a:rPr lang="en-US" sz="3000" dirty="0" smtClean="0">
                <a:latin typeface="Bookman Old Style" pitchFamily="18" charset="0"/>
              </a:rPr>
              <a:t>-group. This group in the color pattern contains black spots on yellow or orange background on the surface of elytra (Fig. 1/a, b).</a:t>
            </a:r>
            <a:r>
              <a:rPr lang="en-US" sz="3000" dirty="0" smtClean="0">
                <a:latin typeface="Bookman Old Style" pitchFamily="18" charset="0"/>
                <a:ea typeface="Times New Roman" pitchFamily="18" charset="0"/>
                <a:cs typeface="Arial" pitchFamily="34" charset="0"/>
              </a:rPr>
              <a:t> </a:t>
            </a:r>
            <a:r>
              <a:rPr lang="en-US" sz="3000" dirty="0" err="1" smtClean="0">
                <a:latin typeface="Bookman Old Style" pitchFamily="18" charset="0"/>
              </a:rPr>
              <a:t>G.F.Dobrzhansky</a:t>
            </a:r>
            <a:r>
              <a:rPr lang="en-US" sz="3000" dirty="0" smtClean="0">
                <a:latin typeface="Bookman Old Style" pitchFamily="18" charset="0"/>
              </a:rPr>
              <a:t> (1924) divides </a:t>
            </a:r>
            <a:r>
              <a:rPr lang="en-US" sz="3000" i="1" dirty="0" err="1" smtClean="0">
                <a:latin typeface="Bookman Old Style" pitchFamily="18" charset="0"/>
              </a:rPr>
              <a:t>succinea</a:t>
            </a:r>
            <a:r>
              <a:rPr lang="en-US" sz="3000" dirty="0" smtClean="0">
                <a:latin typeface="Bookman Old Style" pitchFamily="18" charset="0"/>
              </a:rPr>
              <a:t>-group </a:t>
            </a:r>
            <a:r>
              <a:rPr lang="en-US" sz="3000" dirty="0" err="1" smtClean="0">
                <a:latin typeface="Bookman Old Style" pitchFamily="18" charset="0"/>
              </a:rPr>
              <a:t>elytral</a:t>
            </a:r>
            <a:r>
              <a:rPr lang="en-US" sz="3000" dirty="0" smtClean="0">
                <a:latin typeface="Bookman Old Style" pitchFamily="18" charset="0"/>
              </a:rPr>
              <a:t> pattern into 3 types, which named </a:t>
            </a:r>
            <a:r>
              <a:rPr lang="en-US" sz="3000" i="1" dirty="0" err="1" smtClean="0">
                <a:latin typeface="Bookman Old Style" pitchFamily="18" charset="0"/>
              </a:rPr>
              <a:t>frigida</a:t>
            </a:r>
            <a:r>
              <a:rPr lang="en-US" sz="3000" i="1" dirty="0" smtClean="0">
                <a:latin typeface="Bookman Old Style" pitchFamily="18" charset="0"/>
              </a:rPr>
              <a:t> </a:t>
            </a:r>
            <a:r>
              <a:rPr lang="en-US" sz="3000" dirty="0" smtClean="0">
                <a:latin typeface="Bookman Old Style" pitchFamily="18" charset="0"/>
              </a:rPr>
              <a:t>(Fig. 1/e, f),</a:t>
            </a:r>
            <a:r>
              <a:rPr lang="en-US" sz="3000" i="1" dirty="0" smtClean="0">
                <a:latin typeface="Bookman Old Style" pitchFamily="18" charset="0"/>
              </a:rPr>
              <a:t> </a:t>
            </a:r>
            <a:r>
              <a:rPr lang="en-US" sz="3000" i="1" dirty="0" err="1" smtClean="0">
                <a:latin typeface="Bookman Old Style" pitchFamily="18" charset="0"/>
              </a:rPr>
              <a:t>succinea</a:t>
            </a:r>
            <a:r>
              <a:rPr lang="en-US" sz="3000" dirty="0" smtClean="0">
                <a:latin typeface="Bookman Old Style" pitchFamily="18" charset="0"/>
              </a:rPr>
              <a:t>, </a:t>
            </a:r>
            <a:r>
              <a:rPr lang="en-US" sz="3000" i="1" dirty="0" smtClean="0">
                <a:latin typeface="Bookman Old Style" pitchFamily="18" charset="0"/>
              </a:rPr>
              <a:t>19-signata</a:t>
            </a:r>
            <a:r>
              <a:rPr lang="en-US" sz="3000" dirty="0" smtClean="0">
                <a:latin typeface="Bookman Old Style" pitchFamily="18" charset="0"/>
              </a:rPr>
              <a:t> depending on quantity of black spots. Other authors (Tan, 1946; Komai et al., 1950) considered as one type. </a:t>
            </a:r>
            <a:r>
              <a:rPr lang="en-US" sz="3000" dirty="0" smtClean="0">
                <a:latin typeface="Bookman Old Style" pitchFamily="18" charset="0"/>
                <a:ea typeface="Times New Roman" pitchFamily="18" charset="0"/>
                <a:cs typeface="Arial" pitchFamily="34" charset="0"/>
              </a:rPr>
              <a:t>By the analysis of </a:t>
            </a:r>
            <a:r>
              <a:rPr lang="en-US" sz="3000" dirty="0" err="1" smtClean="0">
                <a:latin typeface="Bookman Old Style" pitchFamily="18" charset="0"/>
                <a:ea typeface="Times New Roman" pitchFamily="18" charset="0"/>
                <a:cs typeface="Arial" pitchFamily="34" charset="0"/>
              </a:rPr>
              <a:t>phenetic</a:t>
            </a:r>
            <a:r>
              <a:rPr lang="en-US" sz="3000" dirty="0" smtClean="0">
                <a:latin typeface="Bookman Old Style" pitchFamily="18" charset="0"/>
                <a:ea typeface="Times New Roman" pitchFamily="18" charset="0"/>
                <a:cs typeface="Arial" pitchFamily="34" charset="0"/>
              </a:rPr>
              <a:t> structures of populations </a:t>
            </a:r>
            <a:r>
              <a:rPr lang="en-US" sz="3000" i="1" dirty="0" smtClean="0">
                <a:latin typeface="Bookman Old Style" pitchFamily="18" charset="0"/>
                <a:ea typeface="Times New Roman" pitchFamily="18" charset="0"/>
                <a:cs typeface="Arial" pitchFamily="34" charset="0"/>
              </a:rPr>
              <a:t>H</a:t>
            </a:r>
            <a:r>
              <a:rPr lang="en-US" sz="3000" i="1" dirty="0" smtClean="0">
                <a:latin typeface="Bookman Old Style" pitchFamily="18" charset="0"/>
                <a:ea typeface="Times New Roman" pitchFamily="18" charset="0"/>
                <a:cs typeface="Arial" pitchFamily="34" charset="0"/>
              </a:rPr>
              <a:t>. axyridis</a:t>
            </a:r>
            <a:r>
              <a:rPr lang="en-US" sz="3000" dirty="0" smtClean="0">
                <a:latin typeface="Bookman Old Style" pitchFamily="18" charset="0"/>
                <a:ea typeface="Times New Roman" pitchFamily="18" charset="0"/>
                <a:cs typeface="Arial" pitchFamily="34" charset="0"/>
              </a:rPr>
              <a:t> </a:t>
            </a:r>
            <a:r>
              <a:rPr lang="en-US" sz="3000" dirty="0" smtClean="0">
                <a:latin typeface="Bookman Old Style" pitchFamily="18" charset="0"/>
                <a:ea typeface="Times New Roman" pitchFamily="18" charset="0"/>
                <a:cs typeface="Arial" pitchFamily="34" charset="0"/>
              </a:rPr>
              <a:t>from different geographical origin some variations in character of </a:t>
            </a:r>
            <a:r>
              <a:rPr lang="en-US" sz="3000" dirty="0" err="1" smtClean="0">
                <a:latin typeface="Bookman Old Style" pitchFamily="18" charset="0"/>
                <a:ea typeface="Times New Roman" pitchFamily="18" charset="0"/>
                <a:cs typeface="Times New Roman" pitchFamily="18" charset="0"/>
              </a:rPr>
              <a:t>elytral</a:t>
            </a:r>
            <a:r>
              <a:rPr lang="en-US" sz="3000" dirty="0" smtClean="0">
                <a:latin typeface="Bookman Old Style" pitchFamily="18" charset="0"/>
                <a:ea typeface="Times New Roman" pitchFamily="18" charset="0"/>
                <a:cs typeface="Times New Roman" pitchFamily="18" charset="0"/>
              </a:rPr>
              <a:t> color pattern </a:t>
            </a:r>
            <a:r>
              <a:rPr lang="en-US" sz="3000" dirty="0" smtClean="0">
                <a:latin typeface="Bookman Old Style" pitchFamily="18" charset="0"/>
                <a:ea typeface="Times New Roman" pitchFamily="18" charset="0"/>
                <a:cs typeface="Arial" pitchFamily="34" charset="0"/>
              </a:rPr>
              <a:t>in </a:t>
            </a:r>
            <a:r>
              <a:rPr lang="en-US" sz="3000" i="1" dirty="0" err="1" smtClean="0">
                <a:latin typeface="Bookman Old Style" pitchFamily="18" charset="0"/>
                <a:ea typeface="Times New Roman" pitchFamily="18" charset="0"/>
                <a:cs typeface="Arial" pitchFamily="34" charset="0"/>
              </a:rPr>
              <a:t>succinea</a:t>
            </a:r>
            <a:r>
              <a:rPr lang="en-US" sz="3000" dirty="0" smtClean="0">
                <a:latin typeface="Bookman Old Style" pitchFamily="18" charset="0"/>
                <a:ea typeface="Times New Roman" pitchFamily="18" charset="0"/>
                <a:cs typeface="Arial" pitchFamily="34" charset="0"/>
              </a:rPr>
              <a:t>-group and distinction from similar group </a:t>
            </a:r>
            <a:r>
              <a:rPr lang="en-US" sz="3000" dirty="0" smtClean="0">
                <a:latin typeface="Bookman Old Style" pitchFamily="18" charset="0"/>
                <a:ea typeface="Times New Roman" pitchFamily="18" charset="0"/>
                <a:cs typeface="Arial" pitchFamily="34" charset="0"/>
              </a:rPr>
              <a:t>of </a:t>
            </a:r>
            <a:r>
              <a:rPr lang="en-US" sz="3000" i="1" dirty="0" smtClean="0">
                <a:latin typeface="Bookman Old Style" pitchFamily="18" charset="0"/>
                <a:ea typeface="Times New Roman" pitchFamily="18" charset="0"/>
                <a:cs typeface="Arial" pitchFamily="34" charset="0"/>
              </a:rPr>
              <a:t>H. yedoensis </a:t>
            </a:r>
            <a:r>
              <a:rPr lang="en-US" sz="3000" dirty="0" smtClean="0">
                <a:latin typeface="Bookman Old Style" pitchFamily="18" charset="0"/>
                <a:ea typeface="Times New Roman" pitchFamily="18" charset="0"/>
                <a:cs typeface="Arial" pitchFamily="34" charset="0"/>
              </a:rPr>
              <a:t>have been detected</a:t>
            </a:r>
            <a:r>
              <a:rPr lang="en-US" sz="3000" i="1" dirty="0" smtClean="0">
                <a:latin typeface="Bookman Old Style" pitchFamily="18" charset="0"/>
                <a:ea typeface="Times New Roman" pitchFamily="18" charset="0"/>
                <a:cs typeface="Arial" pitchFamily="34" charset="0"/>
              </a:rPr>
              <a:t> </a:t>
            </a:r>
            <a:r>
              <a:rPr lang="en-US" sz="3000" dirty="0" smtClean="0">
                <a:latin typeface="Bookman Old Style" pitchFamily="18" charset="0"/>
                <a:ea typeface="Times New Roman" pitchFamily="18" charset="0"/>
                <a:cs typeface="Arial" pitchFamily="34" charset="0"/>
              </a:rPr>
              <a:t>by us.</a:t>
            </a:r>
            <a:endParaRPr lang="ru-RU" sz="3000" dirty="0" smtClean="0">
              <a:latin typeface="Bookman Old Style" pitchFamily="18" charset="0"/>
            </a:endParaRPr>
          </a:p>
        </p:txBody>
      </p:sp>
      <p:sp>
        <p:nvSpPr>
          <p:cNvPr id="36" name="TextBox 35"/>
          <p:cNvSpPr txBox="1"/>
          <p:nvPr/>
        </p:nvSpPr>
        <p:spPr>
          <a:xfrm>
            <a:off x="72233" y="30891732"/>
            <a:ext cx="4176689" cy="1384995"/>
          </a:xfrm>
          <a:prstGeom prst="rect">
            <a:avLst/>
          </a:prstGeom>
          <a:noFill/>
        </p:spPr>
        <p:txBody>
          <a:bodyPr wrap="square" rtlCol="0">
            <a:spAutoFit/>
          </a:bodyPr>
          <a:lstStyle/>
          <a:p>
            <a:pPr algn="ctr"/>
            <a:r>
              <a:rPr lang="en-US" sz="2800" dirty="0" smtClean="0">
                <a:latin typeface="Britannic Bold" pitchFamily="34" charset="0"/>
              </a:rPr>
              <a:t>Fig. 2. The base scheme of </a:t>
            </a:r>
            <a:r>
              <a:rPr lang="en-US" sz="2800" dirty="0" err="1" smtClean="0">
                <a:latin typeface="Britannic Bold" pitchFamily="34" charset="0"/>
              </a:rPr>
              <a:t>elytral</a:t>
            </a:r>
            <a:r>
              <a:rPr lang="en-US" sz="2800" dirty="0" smtClean="0">
                <a:latin typeface="Britannic Bold" pitchFamily="34" charset="0"/>
              </a:rPr>
              <a:t> pattern for the </a:t>
            </a:r>
            <a:r>
              <a:rPr lang="en-US" sz="2800" i="1" dirty="0" err="1" smtClean="0">
                <a:latin typeface="Britannic Bold" pitchFamily="34" charset="0"/>
              </a:rPr>
              <a:t>succinea</a:t>
            </a:r>
            <a:r>
              <a:rPr lang="en-US" sz="2800" dirty="0" smtClean="0">
                <a:latin typeface="Britannic Bold" pitchFamily="34" charset="0"/>
              </a:rPr>
              <a:t>-group</a:t>
            </a:r>
          </a:p>
        </p:txBody>
      </p:sp>
      <p:sp>
        <p:nvSpPr>
          <p:cNvPr id="2049" name="Rectangle 1"/>
          <p:cNvSpPr>
            <a:spLocks noChangeArrowheads="1"/>
          </p:cNvSpPr>
          <p:nvPr/>
        </p:nvSpPr>
        <p:spPr bwMode="auto">
          <a:xfrm>
            <a:off x="16490057" y="31740141"/>
            <a:ext cx="15642642"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As to </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H</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yedoensis</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the color pattern localized in apical parts of elytra. We not found beetles, which had spots 1-2 (Fig. </a:t>
            </a:r>
            <a:r>
              <a:rPr lang="en-US" sz="3000" dirty="0" smtClean="0">
                <a:latin typeface="Bookman Old Style" pitchFamily="18" charset="0"/>
                <a:ea typeface="Times New Roman" pitchFamily="18" charset="0"/>
                <a:cs typeface="Times New Roman" pitchFamily="18" charset="0"/>
              </a:rPr>
              <a:t>2; Fig. 6).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However, at of some individuals there was the small spot, above spot 3 (Fig.2, Fig.6/3). Probably this type of </a:t>
            </a:r>
            <a:r>
              <a:rPr kumimoji="0" lang="en-US" sz="3000"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elytral</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pattern should be considered as transformation previous (Fig. </a:t>
            </a:r>
            <a:r>
              <a:rPr lang="en-US" sz="3000" dirty="0" smtClean="0">
                <a:latin typeface="Bookman Old Style" pitchFamily="18" charset="0"/>
                <a:ea typeface="Times New Roman" pitchFamily="18" charset="0"/>
                <a:cs typeface="Times New Roman" pitchFamily="18" charset="0"/>
              </a:rPr>
              <a:t>Fig.6/2),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owing to disintegration of the spot 3. Also for </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H</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yedoensis</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we noted merge of spots 6 and 9, and as formation of a complex of spots </a:t>
            </a:r>
            <a:r>
              <a:rPr lang="en-US" sz="3000" dirty="0" smtClean="0">
                <a:latin typeface="Bookman Old Style" pitchFamily="18" charset="0"/>
                <a:ea typeface="Times New Roman" pitchFamily="18" charset="0"/>
                <a:cs typeface="Times New Roman" pitchFamily="18" charset="0"/>
              </a:rPr>
              <a:t>6-7-8-9 (Fig. 2; Fig. 6/4,5)</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that is not characteristic for </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H</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axyridis</a:t>
            </a:r>
            <a:r>
              <a:rPr lang="en-US" sz="3000" dirty="0" smtClean="0">
                <a:latin typeface="Bookman Old Style" pitchFamily="18" charset="0"/>
                <a:ea typeface="Times New Roman" pitchFamily="18" charset="0"/>
                <a:cs typeface="Times New Roman" pitchFamily="18" charset="0"/>
              </a:rPr>
              <a:t>. </a:t>
            </a:r>
          </a:p>
          <a:p>
            <a:pPr lvl="0" algn="just" defTabSz="914400" fontAlgn="base">
              <a:spcBef>
                <a:spcPct val="0"/>
              </a:spcBef>
              <a:spcAft>
                <a:spcPct val="0"/>
              </a:spcAft>
            </a:pPr>
            <a:r>
              <a:rPr lang="en-US" sz="3000" dirty="0" smtClean="0">
                <a:latin typeface="Bookman Old Style" pitchFamily="18" charset="0"/>
                <a:ea typeface="Times New Roman" pitchFamily="18" charset="0"/>
                <a:cs typeface="Times New Roman" pitchFamily="18" charset="0"/>
              </a:rPr>
              <a:t>    We can see, that color pattern of elytra transform variously not only at different species, but also at various populations of one species. In these case, detailed studying inheritance of those or other elements of </a:t>
            </a:r>
            <a:r>
              <a:rPr lang="en-US" sz="3000" dirty="0" err="1" smtClean="0">
                <a:latin typeface="Bookman Old Style" pitchFamily="18" charset="0"/>
                <a:ea typeface="Times New Roman" pitchFamily="18" charset="0"/>
                <a:cs typeface="Times New Roman" pitchFamily="18" charset="0"/>
              </a:rPr>
              <a:t>elytral</a:t>
            </a:r>
            <a:r>
              <a:rPr lang="en-US" sz="3000" dirty="0" smtClean="0">
                <a:latin typeface="Bookman Old Style" pitchFamily="18" charset="0"/>
                <a:ea typeface="Times New Roman" pitchFamily="18" charset="0"/>
                <a:cs typeface="Times New Roman" pitchFamily="18" charset="0"/>
              </a:rPr>
              <a:t> pattern is necessary, that will allow dividing stable </a:t>
            </a:r>
            <a:r>
              <a:rPr lang="en-US" sz="3000" dirty="0" err="1" smtClean="0">
                <a:latin typeface="Bookman Old Style" pitchFamily="18" charset="0"/>
                <a:ea typeface="Times New Roman" pitchFamily="18" charset="0"/>
                <a:cs typeface="Times New Roman" pitchFamily="18" charset="0"/>
              </a:rPr>
              <a:t>morphotypes</a:t>
            </a:r>
            <a:r>
              <a:rPr lang="en-US" sz="3000" dirty="0" smtClean="0">
                <a:latin typeface="Bookman Old Style" pitchFamily="18" charset="0"/>
                <a:ea typeface="Times New Roman" pitchFamily="18" charset="0"/>
                <a:cs typeface="Times New Roman" pitchFamily="18" charset="0"/>
              </a:rPr>
              <a:t> and the pattern types which received as a result of modification variability.</a:t>
            </a:r>
            <a:endParaRPr kumimoji="0" lang="ru-RU" sz="30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33" name="TextBox 32"/>
          <p:cNvSpPr txBox="1"/>
          <p:nvPr/>
        </p:nvSpPr>
        <p:spPr>
          <a:xfrm>
            <a:off x="16630653" y="30657705"/>
            <a:ext cx="15773397" cy="954107"/>
          </a:xfrm>
          <a:prstGeom prst="rect">
            <a:avLst/>
          </a:prstGeom>
          <a:noFill/>
        </p:spPr>
        <p:txBody>
          <a:bodyPr wrap="square" rtlCol="0">
            <a:spAutoFit/>
          </a:bodyPr>
          <a:lstStyle/>
          <a:p>
            <a:pPr algn="ctr"/>
            <a:r>
              <a:rPr lang="en-US" sz="2800" dirty="0" smtClean="0">
                <a:latin typeface="Britannic Bold" pitchFamily="34" charset="0"/>
              </a:rPr>
              <a:t>Fig. 6.  Different types of </a:t>
            </a:r>
            <a:r>
              <a:rPr lang="en-US" sz="2800" dirty="0" err="1" smtClean="0">
                <a:latin typeface="Britannic Bold" pitchFamily="34" charset="0"/>
              </a:rPr>
              <a:t>elytral</a:t>
            </a:r>
            <a:r>
              <a:rPr lang="en-US" sz="2800" dirty="0" smtClean="0">
                <a:latin typeface="Britannic Bold" pitchFamily="34" charset="0"/>
              </a:rPr>
              <a:t> pattern in </a:t>
            </a:r>
            <a:r>
              <a:rPr lang="en-US" sz="2800" i="1" dirty="0" err="1" smtClean="0">
                <a:latin typeface="Britannic Bold" pitchFamily="34" charset="0"/>
              </a:rPr>
              <a:t>succinea</a:t>
            </a:r>
            <a:r>
              <a:rPr lang="en-US" sz="2800" dirty="0" smtClean="0">
                <a:latin typeface="Britannic Bold" pitchFamily="34" charset="0"/>
              </a:rPr>
              <a:t>-group of</a:t>
            </a:r>
            <a:r>
              <a:rPr lang="en-US" sz="2800" i="1" dirty="0" smtClean="0">
                <a:latin typeface="Britannic Bold" pitchFamily="34" charset="0"/>
              </a:rPr>
              <a:t> </a:t>
            </a:r>
          </a:p>
          <a:p>
            <a:pPr algn="ctr"/>
            <a:r>
              <a:rPr lang="en-US" sz="2800" i="1" dirty="0" smtClean="0">
                <a:latin typeface="Britannic Bold" pitchFamily="34" charset="0"/>
                <a:ea typeface="Times New Roman" pitchFamily="18" charset="0"/>
                <a:cs typeface="Times New Roman" pitchFamily="18" charset="0"/>
              </a:rPr>
              <a:t>H. yedoensis</a:t>
            </a:r>
            <a:endParaRPr lang="en-US" sz="2800" dirty="0" smtClean="0">
              <a:latin typeface="Britannic Bold" pitchFamily="34" charset="0"/>
            </a:endParaRPr>
          </a:p>
        </p:txBody>
      </p:sp>
      <p:sp>
        <p:nvSpPr>
          <p:cNvPr id="2050" name="Rectangle 2"/>
          <p:cNvSpPr>
            <a:spLocks noChangeArrowheads="1"/>
          </p:cNvSpPr>
          <p:nvPr/>
        </p:nvSpPr>
        <p:spPr bwMode="auto">
          <a:xfrm flipH="1">
            <a:off x="32132698" y="34962653"/>
            <a:ext cx="271351"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32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endParaRPr kumimoji="0" lang="en-US" sz="32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2051" name="Rectangle 3"/>
          <p:cNvSpPr>
            <a:spLocks noChangeArrowheads="1"/>
          </p:cNvSpPr>
          <p:nvPr/>
        </p:nvSpPr>
        <p:spPr bwMode="auto">
          <a:xfrm>
            <a:off x="271351" y="37445615"/>
            <a:ext cx="1593067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spcBef>
                <a:spcPct val="0"/>
              </a:spcBef>
              <a:spcAft>
                <a:spcPct val="0"/>
              </a:spcAft>
            </a:pP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In populations of </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H</a:t>
            </a:r>
            <a:r>
              <a:rPr kumimoji="0" lang="en-US" sz="30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axyridis</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from the Far East and the Korea we found types of </a:t>
            </a:r>
            <a:r>
              <a:rPr kumimoji="0" lang="en-US" sz="3000" b="0" i="0"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elytral</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patterns, include different quantity of spots, from </a:t>
            </a:r>
            <a:r>
              <a:rPr kumimoji="0" lang="en-US" sz="3000" b="0" i="1"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frigida</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-type (Fig. 1/e) up to “all spots type</a:t>
            </a:r>
            <a:r>
              <a:rPr lang="en-US" sz="3000" dirty="0" smtClean="0">
                <a:latin typeface="Bookman Old Style" pitchFamily="18" charset="0"/>
                <a:ea typeface="Times New Roman" pitchFamily="18" charset="0"/>
                <a:cs typeface="Times New Roman" pitchFamily="18" charset="0"/>
              </a:rPr>
              <a:t>” (Fig. 2/a; Fig. 3), </a:t>
            </a:r>
            <a:r>
              <a:rPr kumimoji="0" lang="en-US" sz="30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but merge of spots however not revealed. In some cases there was a depletion of pattern - various spots disappeared (Fig. 3).</a:t>
            </a:r>
            <a:endParaRPr lang="en-US" sz="3000" dirty="0" smtClean="0">
              <a:latin typeface="Bookman Old Style" pitchFamily="18" charset="0"/>
            </a:endParaRPr>
          </a:p>
          <a:p>
            <a:pPr lvl="0" algn="just" defTabSz="914400" fontAlgn="base">
              <a:spcBef>
                <a:spcPct val="0"/>
              </a:spcBef>
              <a:spcAft>
                <a:spcPct val="0"/>
              </a:spcAft>
            </a:pPr>
            <a:r>
              <a:rPr lang="en-US" sz="3000" dirty="0" smtClean="0">
                <a:latin typeface="Bookman Old Style" pitchFamily="18" charset="0"/>
              </a:rPr>
              <a:t>    In the Siberian populations we not noted </a:t>
            </a:r>
            <a:r>
              <a:rPr lang="en-US" sz="3000" i="1" dirty="0" err="1" smtClean="0">
                <a:latin typeface="Bookman Old Style" pitchFamily="18" charset="0"/>
              </a:rPr>
              <a:t>frigida</a:t>
            </a:r>
            <a:r>
              <a:rPr lang="en-US" sz="3000" dirty="0" smtClean="0">
                <a:latin typeface="Bookman Old Style" pitchFamily="18" charset="0"/>
              </a:rPr>
              <a:t> type</a:t>
            </a:r>
            <a:r>
              <a:rPr lang="en-US" sz="3000" dirty="0" smtClean="0">
                <a:latin typeface="Bookman Old Style" pitchFamily="18" charset="0"/>
                <a:ea typeface="Times New Roman" pitchFamily="18" charset="0"/>
                <a:cs typeface="Times New Roman" pitchFamily="18" charset="0"/>
              </a:rPr>
              <a:t> (Fig. 1/e)</a:t>
            </a:r>
            <a:r>
              <a:rPr lang="en-US" sz="3000" dirty="0" smtClean="0">
                <a:latin typeface="Bookman Old Style" pitchFamily="18" charset="0"/>
              </a:rPr>
              <a:t>. Also we noted cases of merge of spots 1 and 2, as 5 and 6, which not revealed by us in Far East populations of </a:t>
            </a:r>
            <a:r>
              <a:rPr lang="en-US" sz="3000" i="1" dirty="0" smtClean="0">
                <a:latin typeface="Bookman Old Style" pitchFamily="18" charset="0"/>
              </a:rPr>
              <a:t>H</a:t>
            </a:r>
            <a:r>
              <a:rPr lang="en-US" sz="3000" i="1" dirty="0" smtClean="0">
                <a:latin typeface="Bookman Old Style" pitchFamily="18" charset="0"/>
              </a:rPr>
              <a:t>. axyridis</a:t>
            </a:r>
            <a:r>
              <a:rPr lang="en-US" sz="3000" dirty="0" smtClean="0">
                <a:latin typeface="Bookman Old Style" pitchFamily="18" charset="0"/>
              </a:rPr>
              <a:t> </a:t>
            </a:r>
            <a:r>
              <a:rPr lang="en-US" sz="3000" dirty="0" smtClean="0">
                <a:latin typeface="Bookman Old Style" pitchFamily="18" charset="0"/>
              </a:rPr>
              <a:t>(Fig. 2; Fig. 4). The characteristic of the Siberian populations is the spot, which located on a medial line of elytra and at border with </a:t>
            </a:r>
            <a:r>
              <a:rPr lang="en-US" sz="3000" dirty="0" err="1" smtClean="0">
                <a:latin typeface="Bookman Old Style" pitchFamily="18" charset="0"/>
              </a:rPr>
              <a:t>pronotum</a:t>
            </a:r>
            <a:r>
              <a:rPr lang="en-US" sz="3000" dirty="0" smtClean="0">
                <a:latin typeface="Bookman Old Style" pitchFamily="18" charset="0"/>
              </a:rPr>
              <a:t>, what is the general for both elytra (Fig. 2; Fig. 4).</a:t>
            </a:r>
            <a:endParaRPr kumimoji="0" lang="en-US" sz="3000" b="0" i="0" u="none" strike="noStrike" cap="none" normalizeH="0" baseline="0" dirty="0" smtClean="0">
              <a:ln>
                <a:noFill/>
              </a:ln>
              <a:solidFill>
                <a:schemeClr val="tx1"/>
              </a:solidFill>
              <a:effectLst/>
              <a:latin typeface="Bookman Old Style" pitchFamily="18" charset="0"/>
              <a:cs typeface="Arial" pitchFamily="34" charset="0"/>
            </a:endParaRPr>
          </a:p>
        </p:txBody>
      </p:sp>
      <p:sp>
        <p:nvSpPr>
          <p:cNvPr id="39" name="Прямоугольник 38"/>
          <p:cNvSpPr/>
          <p:nvPr/>
        </p:nvSpPr>
        <p:spPr>
          <a:xfrm>
            <a:off x="16490057" y="23001624"/>
            <a:ext cx="15571204" cy="3785652"/>
          </a:xfrm>
          <a:prstGeom prst="rect">
            <a:avLst/>
          </a:prstGeom>
        </p:spPr>
        <p:txBody>
          <a:bodyPr wrap="square">
            <a:spAutoFit/>
          </a:bodyPr>
          <a:lstStyle/>
          <a:p>
            <a:pPr algn="just"/>
            <a:r>
              <a:rPr lang="en-US" sz="3000" dirty="0" smtClean="0">
                <a:latin typeface="Bookman Old Style" pitchFamily="18" charset="0"/>
              </a:rPr>
              <a:t>    Besides, in the Siberian populations of </a:t>
            </a:r>
            <a:r>
              <a:rPr lang="en-US" sz="3000" i="1" dirty="0" smtClean="0">
                <a:latin typeface="Bookman Old Style" pitchFamily="18" charset="0"/>
              </a:rPr>
              <a:t>H</a:t>
            </a:r>
            <a:r>
              <a:rPr lang="en-US" sz="3000" i="1" dirty="0" smtClean="0">
                <a:latin typeface="Bookman Old Style" pitchFamily="18" charset="0"/>
              </a:rPr>
              <a:t>. axyridis</a:t>
            </a:r>
            <a:r>
              <a:rPr lang="en-US" sz="3000" i="1" dirty="0" smtClean="0">
                <a:latin typeface="Bookman Old Style" pitchFamily="18" charset="0"/>
              </a:rPr>
              <a:t>,</a:t>
            </a:r>
            <a:r>
              <a:rPr lang="en-US" sz="3000" dirty="0" smtClean="0">
                <a:latin typeface="Bookman Old Style" pitchFamily="18" charset="0"/>
              </a:rPr>
              <a:t> we found the individuals which have on apical part of elytra a drop-shaped spot, that earlier has not been represents for </a:t>
            </a:r>
            <a:r>
              <a:rPr lang="en-US" sz="3000" i="1" dirty="0" err="1" smtClean="0">
                <a:latin typeface="Bookman Old Style" pitchFamily="18" charset="0"/>
              </a:rPr>
              <a:t>succinea</a:t>
            </a:r>
            <a:r>
              <a:rPr lang="en-US" sz="3000" i="1" dirty="0" smtClean="0">
                <a:latin typeface="Bookman Old Style" pitchFamily="18" charset="0"/>
              </a:rPr>
              <a:t> </a:t>
            </a:r>
            <a:r>
              <a:rPr lang="en-US" sz="3000" dirty="0" smtClean="0">
                <a:latin typeface="Bookman Old Style" pitchFamily="18" charset="0"/>
              </a:rPr>
              <a:t>color pattern group. We named this subgroup – </a:t>
            </a:r>
            <a:r>
              <a:rPr lang="en-US" sz="3000" i="1" dirty="0" err="1" smtClean="0">
                <a:latin typeface="Bookman Old Style" pitchFamily="18" charset="0"/>
              </a:rPr>
              <a:t>succinea</a:t>
            </a:r>
            <a:r>
              <a:rPr lang="en-US" sz="3000" i="1" dirty="0" smtClean="0">
                <a:latin typeface="Bookman Old Style" pitchFamily="18" charset="0"/>
              </a:rPr>
              <a:t>-drop</a:t>
            </a:r>
            <a:r>
              <a:rPr lang="en-US" sz="3000" dirty="0" smtClean="0">
                <a:latin typeface="Bookman Old Style" pitchFamily="18" charset="0"/>
              </a:rPr>
              <a:t> (Fig. 5). For </a:t>
            </a:r>
            <a:r>
              <a:rPr lang="en-US" sz="3000" i="1" dirty="0" err="1" smtClean="0">
                <a:latin typeface="Bookman Old Style" pitchFamily="18" charset="0"/>
              </a:rPr>
              <a:t>succinea</a:t>
            </a:r>
            <a:r>
              <a:rPr lang="en-US" sz="3000" i="1" dirty="0" smtClean="0">
                <a:latin typeface="Bookman Old Style" pitchFamily="18" charset="0"/>
              </a:rPr>
              <a:t>-drop</a:t>
            </a:r>
            <a:r>
              <a:rPr lang="en-US" sz="3000" dirty="0" smtClean="0">
                <a:latin typeface="Bookman Old Style" pitchFamily="18" charset="0"/>
              </a:rPr>
              <a:t> subgroup as characteristic there was the spot located at border with </a:t>
            </a:r>
            <a:r>
              <a:rPr lang="en-US" sz="3000" dirty="0" err="1" smtClean="0">
                <a:latin typeface="Bookman Old Style" pitchFamily="18" charset="0"/>
              </a:rPr>
              <a:t>pronotum</a:t>
            </a:r>
            <a:r>
              <a:rPr lang="en-US" sz="3000" dirty="0" smtClean="0">
                <a:latin typeface="Bookman Old Style" pitchFamily="18" charset="0"/>
              </a:rPr>
              <a:t>, also versions of </a:t>
            </a:r>
            <a:r>
              <a:rPr lang="en-US" sz="3000" dirty="0" err="1" smtClean="0">
                <a:latin typeface="Bookman Old Style" pitchFamily="18" charset="0"/>
              </a:rPr>
              <a:t>elytral</a:t>
            </a:r>
            <a:r>
              <a:rPr lang="en-US" sz="3000" dirty="0" smtClean="0">
                <a:latin typeface="Bookman Old Style" pitchFamily="18" charset="0"/>
              </a:rPr>
              <a:t> pattern noted, in which it merges with a spot 3 directly, and with a spot 4 indirectly, through a spot 3 (Fig. 5). For this group as merges of spots 1 and 2, also 5 and 6, which not revealed by us form Far East populations.</a:t>
            </a:r>
            <a:endParaRPr lang="ru-RU" sz="3000" dirty="0">
              <a:latin typeface="Bookman Old Style" pitchFamily="18" charset="0"/>
            </a:endParaRPr>
          </a:p>
        </p:txBody>
      </p:sp>
      <p:sp>
        <p:nvSpPr>
          <p:cNvPr id="41" name="Прямоугольник 40"/>
          <p:cNvSpPr/>
          <p:nvPr/>
        </p:nvSpPr>
        <p:spPr>
          <a:xfrm>
            <a:off x="628541" y="40396788"/>
            <a:ext cx="15573484" cy="600164"/>
          </a:xfrm>
          <a:prstGeom prst="rect">
            <a:avLst/>
          </a:prstGeom>
        </p:spPr>
        <p:txBody>
          <a:bodyPr wrap="square">
            <a:spAutoFit/>
          </a:bodyPr>
          <a:lstStyle/>
          <a:p>
            <a:pPr algn="just"/>
            <a:r>
              <a:rPr lang="en-US" sz="3300" dirty="0" smtClean="0">
                <a:latin typeface="Bookman Old Style" pitchFamily="18" charset="0"/>
              </a:rPr>
              <a:t>     </a:t>
            </a:r>
            <a:endParaRPr lang="ru-RU" sz="3200" dirty="0">
              <a:latin typeface="Bookman Old Style" pitchFamily="18" charset="0"/>
            </a:endParaRPr>
          </a:p>
        </p:txBody>
      </p:sp>
      <p:sp>
        <p:nvSpPr>
          <p:cNvPr id="2052" name="Rectangle 4"/>
          <p:cNvSpPr>
            <a:spLocks noChangeArrowheads="1"/>
          </p:cNvSpPr>
          <p:nvPr/>
        </p:nvSpPr>
        <p:spPr bwMode="auto">
          <a:xfrm>
            <a:off x="16490057" y="37707226"/>
            <a:ext cx="15642642" cy="39857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600"/>
              </a:spcAft>
              <a:buClrTx/>
              <a:buSzTx/>
              <a:tabLst>
                <a:tab pos="457200" algn="l"/>
              </a:tabLst>
            </a:pPr>
            <a:endParaRPr kumimoji="0" lang="en-US" sz="3200" b="1"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endParaRPr>
          </a:p>
          <a:p>
            <a:pPr lvl="0" algn="just" defTabSz="914400" fontAlgn="base">
              <a:spcBef>
                <a:spcPct val="0"/>
              </a:spcBef>
              <a:spcAft>
                <a:spcPct val="0"/>
              </a:spcAft>
              <a:buFontTx/>
              <a:buChar char="•"/>
              <a:tabLst>
                <a:tab pos="457200" algn="l"/>
              </a:tabLst>
            </a:pP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kumimoji="0" lang="en-US"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Dobzhansky</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Th. </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Die geographische und individuelle </a:t>
            </a:r>
            <a:r>
              <a:rPr kumimoji="0" lang="de-DE"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Variabilitat</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von</a:t>
            </a:r>
            <a:r>
              <a:rPr kumimoji="0" lang="en-US" sz="2400" b="0"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kumimoji="0" lang="en-US" sz="2400" b="0" i="1"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Harmonia</a:t>
            </a:r>
            <a:r>
              <a:rPr kumimoji="0" lang="en-US" sz="2400" b="0"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axyridis</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Pallas in ihren </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Wechselbeziehungen//</a:t>
            </a:r>
            <a:r>
              <a:rPr kumimoji="0" lang="de-DE"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Biol</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Zentr</a:t>
            </a:r>
            <a:r>
              <a:rPr lang="de-DE" sz="2400" dirty="0" smtClean="0">
                <a:latin typeface="Bookman Old Style" pitchFamily="18" charset="0"/>
                <a:ea typeface="Times New Roman" pitchFamily="18" charset="0"/>
                <a:cs typeface="Arial" pitchFamily="34" charset="0"/>
              </a:rPr>
              <a:t>., </a:t>
            </a:r>
            <a:r>
              <a:rPr lang="de-DE" sz="2400" dirty="0" smtClean="0">
                <a:latin typeface="Bookman Old Style" pitchFamily="18" charset="0"/>
                <a:ea typeface="Times New Roman" pitchFamily="18" charset="0"/>
                <a:cs typeface="Arial" pitchFamily="34" charset="0"/>
              </a:rPr>
              <a:t>1924. </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Bd. </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44</a:t>
            </a:r>
            <a:r>
              <a:rPr lang="de-DE" sz="2400" dirty="0" smtClean="0">
                <a:latin typeface="Bookman Old Style" pitchFamily="18" charset="0"/>
                <a:ea typeface="Times New Roman" pitchFamily="18" charset="0"/>
                <a:cs typeface="Arial" pitchFamily="34" charset="0"/>
              </a:rPr>
              <a:t>.</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lang="ru-RU" sz="2400" dirty="0" smtClean="0">
                <a:latin typeface="Bookman Old Style" pitchFamily="18" charset="0"/>
                <a:ea typeface="Times New Roman" pitchFamily="18" charset="0"/>
                <a:cs typeface="Arial" pitchFamily="34" charset="0"/>
              </a:rPr>
              <a:t>№</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7. S.401-421</a:t>
            </a:r>
            <a:r>
              <a:rPr kumimoji="0" lang="de-DE"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a:t>
            </a:r>
          </a:p>
          <a:p>
            <a:pPr algn="just" defTabSz="914400" fontAlgn="base">
              <a:spcBef>
                <a:spcPct val="0"/>
              </a:spcBef>
              <a:spcAft>
                <a:spcPct val="0"/>
              </a:spcAft>
              <a:buFontTx/>
              <a:buChar char="•"/>
              <a:tabLst>
                <a:tab pos="457200" algn="l"/>
              </a:tabLst>
            </a:pPr>
            <a:r>
              <a:rPr lang="en-US" sz="2400" dirty="0" smtClean="0">
                <a:latin typeface="Bookman Old Style" pitchFamily="18" charset="0"/>
                <a:ea typeface="Times New Roman" pitchFamily="18" charset="0"/>
                <a:cs typeface="Arial" pitchFamily="34" charset="0"/>
              </a:rPr>
              <a:t> </a:t>
            </a:r>
            <a:r>
              <a:rPr lang="en-US" sz="2400" dirty="0" err="1" smtClean="0">
                <a:latin typeface="Bookman Old Style" pitchFamily="18" charset="0"/>
                <a:ea typeface="Times New Roman" pitchFamily="18" charset="0"/>
                <a:cs typeface="Arial" pitchFamily="34" charset="0"/>
              </a:rPr>
              <a:t>Filippov</a:t>
            </a:r>
            <a:r>
              <a:rPr lang="en-US" sz="2400" dirty="0" smtClean="0">
                <a:latin typeface="Bookman Old Style" pitchFamily="18" charset="0"/>
                <a:ea typeface="Times New Roman" pitchFamily="18" charset="0"/>
                <a:cs typeface="Arial" pitchFamily="34" charset="0"/>
              </a:rPr>
              <a:t> N.N. Regularities of </a:t>
            </a:r>
            <a:r>
              <a:rPr lang="en-US" sz="2400" dirty="0" err="1" smtClean="0">
                <a:latin typeface="Bookman Old Style" pitchFamily="18" charset="0"/>
                <a:ea typeface="Times New Roman" pitchFamily="18" charset="0"/>
                <a:cs typeface="Arial" pitchFamily="34" charset="0"/>
              </a:rPr>
              <a:t>aberrative</a:t>
            </a:r>
            <a:r>
              <a:rPr lang="en-US" sz="2400" dirty="0" smtClean="0">
                <a:latin typeface="Bookman Old Style" pitchFamily="18" charset="0"/>
                <a:ea typeface="Times New Roman" pitchFamily="18" charset="0"/>
                <a:cs typeface="Arial" pitchFamily="34" charset="0"/>
              </a:rPr>
              <a:t> variability of elytra pattern in </a:t>
            </a:r>
            <a:r>
              <a:rPr lang="en-US" sz="2400" dirty="0" err="1" smtClean="0">
                <a:latin typeface="Bookman Old Style" pitchFamily="18" charset="0"/>
                <a:ea typeface="Times New Roman" pitchFamily="18" charset="0"/>
                <a:cs typeface="Arial" pitchFamily="34" charset="0"/>
              </a:rPr>
              <a:t>Coleoptera</a:t>
            </a:r>
            <a:r>
              <a:rPr lang="en-US" sz="2400" dirty="0" smtClean="0">
                <a:latin typeface="Bookman Old Style" pitchFamily="18" charset="0"/>
                <a:ea typeface="Times New Roman" pitchFamily="18" charset="0"/>
                <a:cs typeface="Arial" pitchFamily="34" charset="0"/>
              </a:rPr>
              <a:t>//Zool</a:t>
            </a:r>
            <a:r>
              <a:rPr lang="en-US" sz="2400" dirty="0" smtClean="0">
                <a:latin typeface="Bookman Old Style" pitchFamily="18" charset="0"/>
                <a:ea typeface="Times New Roman" pitchFamily="18" charset="0"/>
                <a:cs typeface="Arial" pitchFamily="34" charset="0"/>
              </a:rPr>
              <a:t>. </a:t>
            </a:r>
            <a:r>
              <a:rPr lang="en-US" sz="2400" dirty="0" err="1" smtClean="0">
                <a:latin typeface="Bookman Old Style" pitchFamily="18" charset="0"/>
                <a:ea typeface="Times New Roman" pitchFamily="18" charset="0"/>
                <a:cs typeface="Arial" pitchFamily="34" charset="0"/>
              </a:rPr>
              <a:t>journ</a:t>
            </a:r>
            <a:r>
              <a:rPr lang="en-US" sz="2400" dirty="0" smtClean="0">
                <a:latin typeface="Bookman Old Style" pitchFamily="18" charset="0"/>
                <a:ea typeface="Times New Roman" pitchFamily="18" charset="0"/>
                <a:cs typeface="Arial" pitchFamily="34" charset="0"/>
              </a:rPr>
              <a:t>., </a:t>
            </a:r>
            <a:r>
              <a:rPr lang="ru-RU" sz="2400" dirty="0" smtClean="0">
                <a:latin typeface="Bookman Old Style" pitchFamily="18" charset="0"/>
                <a:ea typeface="Times New Roman" pitchFamily="18" charset="0"/>
                <a:cs typeface="Arial" pitchFamily="34" charset="0"/>
              </a:rPr>
              <a:t>1961</a:t>
            </a:r>
            <a:r>
              <a:rPr lang="en-US" sz="2400" dirty="0" smtClean="0">
                <a:latin typeface="Bookman Old Style" pitchFamily="18" charset="0"/>
                <a:ea typeface="Times New Roman" pitchFamily="18" charset="0"/>
                <a:cs typeface="Arial" pitchFamily="34" charset="0"/>
              </a:rPr>
              <a:t>. V</a:t>
            </a:r>
            <a:r>
              <a:rPr lang="ru-RU" sz="2400" dirty="0" smtClean="0">
                <a:latin typeface="Bookman Old Style" pitchFamily="18" charset="0"/>
                <a:ea typeface="Times New Roman" pitchFamily="18" charset="0"/>
                <a:cs typeface="Arial" pitchFamily="34" charset="0"/>
              </a:rPr>
              <a:t>. 40. </a:t>
            </a:r>
            <a:r>
              <a:rPr lang="ru-RU" sz="2400" dirty="0" smtClean="0">
                <a:latin typeface="Bookman Old Style" pitchFamily="18" charset="0"/>
                <a:ea typeface="Times New Roman" pitchFamily="18" charset="0"/>
                <a:cs typeface="Arial" pitchFamily="34" charset="0"/>
              </a:rPr>
              <a:t>№ </a:t>
            </a:r>
            <a:r>
              <a:rPr lang="ru-RU" sz="2400" dirty="0" smtClean="0">
                <a:latin typeface="Bookman Old Style" pitchFamily="18" charset="0"/>
                <a:ea typeface="Times New Roman" pitchFamily="18" charset="0"/>
                <a:cs typeface="Arial" pitchFamily="34" charset="0"/>
              </a:rPr>
              <a:t>3. </a:t>
            </a:r>
            <a:r>
              <a:rPr lang="en-US" sz="2400" dirty="0" smtClean="0">
                <a:latin typeface="Bookman Old Style" pitchFamily="18" charset="0"/>
                <a:ea typeface="Times New Roman" pitchFamily="18" charset="0"/>
                <a:cs typeface="Arial" pitchFamily="34" charset="0"/>
              </a:rPr>
              <a:t>P. 372</a:t>
            </a:r>
            <a:r>
              <a:rPr lang="ru-RU" sz="2400" dirty="0" smtClean="0">
                <a:latin typeface="Bookman Old Style" pitchFamily="18" charset="0"/>
                <a:ea typeface="Times New Roman" pitchFamily="18" charset="0"/>
                <a:cs typeface="Arial" pitchFamily="34" charset="0"/>
              </a:rPr>
              <a:t>-385.</a:t>
            </a:r>
            <a:endParaRPr kumimoji="0" lang="ru-RU" sz="2400" b="0" i="0" u="none" strike="noStrike" cap="none" normalizeH="0" baseline="0" dirty="0" smtClean="0">
              <a:ln>
                <a:noFill/>
              </a:ln>
              <a:solidFill>
                <a:schemeClr val="tx1"/>
              </a:solidFill>
              <a:effectLst/>
              <a:latin typeface="Bookman Old Style" pitchFamily="18" charset="0"/>
              <a:cs typeface="Arial" pitchFamily="34" charset="0"/>
            </a:endParaRPr>
          </a:p>
          <a:p>
            <a:pPr lvl="0" algn="just" defTabSz="914400" eaLnBrk="0" fontAlgn="base" hangingPunct="0">
              <a:spcBef>
                <a:spcPct val="0"/>
              </a:spcBef>
              <a:spcAft>
                <a:spcPct val="0"/>
              </a:spcAft>
              <a:buFontTx/>
              <a:buChar char="•"/>
              <a:tabLst>
                <a:tab pos="457200" algn="l"/>
              </a:tabLst>
            </a:pP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Komai T., Chino M., </a:t>
            </a:r>
            <a:r>
              <a:rPr kumimoji="0" lang="en-US"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Hosino</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Y. Contributions to the evolutionary genetics of the lady-beetle, </a:t>
            </a:r>
            <a:r>
              <a:rPr kumimoji="0" lang="en-US"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Harmonia</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I. Geographic and temporal Variations in the relative frequencies of the </a:t>
            </a:r>
            <a:r>
              <a:rPr kumimoji="0" lang="en-US"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elytral</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pattern types and in the frequency of </a:t>
            </a:r>
            <a:r>
              <a:rPr kumimoji="0" lang="en-US" sz="2400" b="0" i="0" u="none" strike="noStrike" cap="none" normalizeH="0" baseline="0" dirty="0" err="1" smtClean="0">
                <a:ln>
                  <a:noFill/>
                </a:ln>
                <a:solidFill>
                  <a:schemeClr val="tx1"/>
                </a:solidFill>
                <a:effectLst/>
                <a:latin typeface="Bookman Old Style" pitchFamily="18" charset="0"/>
                <a:ea typeface="Times New Roman" pitchFamily="18" charset="0"/>
                <a:cs typeface="Arial" pitchFamily="34" charset="0"/>
              </a:rPr>
              <a:t>elytral</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ridge//</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Genetics, </a:t>
            </a:r>
            <a:r>
              <a:rPr lang="en-US" sz="2400" dirty="0" smtClean="0">
                <a:latin typeface="Bookman Old Style" pitchFamily="18" charset="0"/>
                <a:ea typeface="Times New Roman" pitchFamily="18" charset="0"/>
                <a:cs typeface="Arial" pitchFamily="34" charset="0"/>
              </a:rPr>
              <a:t>1950</a:t>
            </a:r>
            <a:r>
              <a:rPr lang="en-US" sz="2400" dirty="0" smtClean="0">
                <a:latin typeface="Bookman Old Style" pitchFamily="18" charset="0"/>
                <a:ea typeface="Times New Roman" pitchFamily="18" charset="0"/>
                <a:cs typeface="Arial" pitchFamily="34" charset="0"/>
              </a:rPr>
              <a:t>.</a:t>
            </a:r>
            <a:r>
              <a:rPr lang="en-US" sz="2400" dirty="0" smtClean="0">
                <a:latin typeface="Bookman Old Style" pitchFamily="18" charset="0"/>
                <a:ea typeface="Times New Roman" pitchFamily="18" charset="0"/>
                <a:cs typeface="Arial" pitchFamily="34" charset="0"/>
              </a:rPr>
              <a:t> V. 35.</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lang="ru-RU" sz="2400" dirty="0" smtClean="0">
                <a:latin typeface="Bookman Old Style"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4</a:t>
            </a:r>
            <a:r>
              <a:rPr lang="en-US" sz="2400" dirty="0" smtClean="0">
                <a:latin typeface="Bookman Old Style" pitchFamily="18"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a:t>
            </a:r>
            <a:r>
              <a:rPr lang="en-US" sz="2400" dirty="0" smtClean="0">
                <a:latin typeface="Bookman Old Style" pitchFamily="18" charset="0"/>
                <a:ea typeface="Times New Roman" pitchFamily="18" charset="0"/>
                <a:cs typeface="Arial" pitchFamily="34" charset="0"/>
              </a:rPr>
              <a:t>P.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589-601</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a:t>
            </a:r>
            <a:endParaRPr kumimoji="0" lang="ru-RU" sz="2400" b="0" i="0" u="none" strike="noStrike" cap="none" normalizeH="0" baseline="0" dirty="0" smtClean="0">
              <a:ln>
                <a:noFill/>
              </a:ln>
              <a:solidFill>
                <a:schemeClr val="tx1"/>
              </a:solidFill>
              <a:effectLst/>
              <a:latin typeface="Bookman Old Style" pitchFamily="18" charset="0"/>
              <a:cs typeface="Arial" pitchFamily="34" charset="0"/>
            </a:endParaRPr>
          </a:p>
          <a:p>
            <a:pPr lvl="0" algn="just" defTabSz="914400" eaLnBrk="0" fontAlgn="base" hangingPunct="0">
              <a:spcBef>
                <a:spcPct val="0"/>
              </a:spcBef>
              <a:spcAft>
                <a:spcPct val="0"/>
              </a:spcAft>
              <a:buFontTx/>
              <a:buChar char="•"/>
              <a:tabLst>
                <a:tab pos="457200" algn="l"/>
              </a:tabLst>
            </a:pP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Tan C.C. Mosaic dominance in the inheritance of color patterns in the lady-bird beetle, </a:t>
            </a:r>
            <a:r>
              <a:rPr kumimoji="0" lang="en-US" sz="2400" b="0" i="1" u="none" strike="noStrike" cap="none" normalizeH="0" baseline="0" dirty="0" err="1" smtClean="0">
                <a:ln>
                  <a:noFill/>
                </a:ln>
                <a:solidFill>
                  <a:schemeClr val="tx1"/>
                </a:solidFill>
                <a:effectLst/>
                <a:latin typeface="Bookman Old Style" pitchFamily="18" charset="0"/>
                <a:ea typeface="Times New Roman" pitchFamily="18" charset="0"/>
                <a:cs typeface="Times New Roman" pitchFamily="18" charset="0"/>
              </a:rPr>
              <a:t>Harmonia</a:t>
            </a:r>
            <a:r>
              <a:rPr kumimoji="0" lang="en-US" sz="2400" b="0" i="1"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axyridis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(Pallas</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)//Genetics</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1946. </a:t>
            </a:r>
            <a:r>
              <a:rPr lang="en-US" sz="2400" dirty="0" smtClean="0">
                <a:latin typeface="Bookman Old Style" pitchFamily="18" charset="0"/>
                <a:ea typeface="Times New Roman" pitchFamily="18" charset="0"/>
                <a:cs typeface="Arial" pitchFamily="34" charset="0"/>
              </a:rPr>
              <a:t>V</a:t>
            </a:r>
            <a:r>
              <a:rPr lang="ru-RU" sz="2400" dirty="0" smtClean="0">
                <a:latin typeface="Bookman Old Style" pitchFamily="18" charset="0"/>
                <a:ea typeface="Times New Roman" pitchFamily="18" charset="0"/>
                <a:cs typeface="Arial" pitchFamily="34" charset="0"/>
              </a:rPr>
              <a:t>.</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31. </a:t>
            </a:r>
            <a:r>
              <a:rPr lang="ru-RU" sz="2400" dirty="0" smtClean="0">
                <a:latin typeface="Bookman Old Style" pitchFamily="18"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1</a:t>
            </a:r>
            <a:r>
              <a:rPr lang="en-US" sz="2400" dirty="0" smtClean="0">
                <a:latin typeface="Bookman Old Style"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a:t>
            </a:r>
            <a:r>
              <a:rPr lang="en-US" sz="2400" dirty="0" smtClean="0">
                <a:latin typeface="Bookman Old Style" pitchFamily="18" charset="0"/>
                <a:ea typeface="Times New Roman" pitchFamily="18" charset="0"/>
                <a:cs typeface="Arial" pitchFamily="34" charset="0"/>
              </a:rPr>
              <a:t>P. </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195-210</a:t>
            </a:r>
            <a:r>
              <a:rPr kumimoji="0" lang="en-US" sz="24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a:t>
            </a:r>
          </a:p>
        </p:txBody>
      </p:sp>
      <p:pic>
        <p:nvPicPr>
          <p:cNvPr id="6" name="Picture 2" descr="http://pr.yu.ac.kr/image/02_yuad/ui_img04.gif"/>
          <p:cNvPicPr>
            <a:picLocks noChangeAspect="1" noChangeArrowheads="1"/>
          </p:cNvPicPr>
          <p:nvPr/>
        </p:nvPicPr>
        <p:blipFill>
          <a:blip r:embed="rId6" cstate="print"/>
          <a:srcRect r="53726" b="59639"/>
          <a:stretch>
            <a:fillRect/>
          </a:stretch>
        </p:blipFill>
        <p:spPr bwMode="auto">
          <a:xfrm>
            <a:off x="936329" y="9601116"/>
            <a:ext cx="3677113" cy="2016223"/>
          </a:xfrm>
          <a:prstGeom prst="rect">
            <a:avLst/>
          </a:prstGeom>
          <a:noFill/>
        </p:spPr>
      </p:pic>
      <p:sp>
        <p:nvSpPr>
          <p:cNvPr id="49" name="Прямоугольник 16"/>
          <p:cNvSpPr/>
          <p:nvPr/>
        </p:nvSpPr>
        <p:spPr>
          <a:xfrm flipV="1">
            <a:off x="225" y="14387461"/>
            <a:ext cx="16201800" cy="118800"/>
          </a:xfrm>
          <a:prstGeom prst="rect">
            <a:avLst/>
          </a:prstGeom>
          <a:solidFill>
            <a:schemeClr val="tx2">
              <a:lumMod val="60000"/>
              <a:lumOff val="40000"/>
            </a:schemeClr>
          </a:solidFill>
          <a:ln w="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Прямоугольник 16"/>
          <p:cNvSpPr/>
          <p:nvPr/>
        </p:nvSpPr>
        <p:spPr>
          <a:xfrm flipV="1">
            <a:off x="16562065" y="38117748"/>
            <a:ext cx="15841984" cy="118800"/>
          </a:xfrm>
          <a:prstGeom prst="rect">
            <a:avLst/>
          </a:prstGeom>
          <a:solidFill>
            <a:schemeClr val="tx2">
              <a:lumMod val="60000"/>
              <a:lumOff val="40000"/>
            </a:schemeClr>
          </a:solidFill>
          <a:ln w="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6" name="Рисунок 18"/>
          <p:cNvPicPr>
            <a:picLocks noChangeAspect="1" noChangeArrowheads="1"/>
          </p:cNvPicPr>
          <p:nvPr/>
        </p:nvPicPr>
        <p:blipFill>
          <a:blip r:embed="rId7" cstate="print"/>
          <a:srcRect/>
          <a:stretch>
            <a:fillRect/>
          </a:stretch>
        </p:blipFill>
        <p:spPr bwMode="auto">
          <a:xfrm>
            <a:off x="20450497" y="14257884"/>
            <a:ext cx="8929750" cy="3500212"/>
          </a:xfrm>
          <a:prstGeom prst="rect">
            <a:avLst/>
          </a:prstGeom>
          <a:noFill/>
          <a:ln w="9525">
            <a:noFill/>
            <a:miter lim="800000"/>
            <a:headEnd/>
            <a:tailEnd/>
          </a:ln>
        </p:spPr>
      </p:pic>
      <p:pic>
        <p:nvPicPr>
          <p:cNvPr id="67" name="Рисунок 16"/>
          <p:cNvPicPr>
            <a:picLocks noChangeAspect="1" noChangeArrowheads="1"/>
          </p:cNvPicPr>
          <p:nvPr/>
        </p:nvPicPr>
        <p:blipFill>
          <a:blip r:embed="rId8" cstate="print"/>
          <a:srcRect/>
          <a:stretch>
            <a:fillRect/>
          </a:stretch>
        </p:blipFill>
        <p:spPr bwMode="auto">
          <a:xfrm>
            <a:off x="19202421" y="18891815"/>
            <a:ext cx="11072890" cy="3496703"/>
          </a:xfrm>
          <a:prstGeom prst="rect">
            <a:avLst/>
          </a:prstGeom>
          <a:noFill/>
          <a:ln w="9525">
            <a:noFill/>
            <a:miter lim="800000"/>
            <a:headEnd/>
            <a:tailEnd/>
          </a:ln>
        </p:spPr>
      </p:pic>
      <p:sp>
        <p:nvSpPr>
          <p:cNvPr id="69" name="TextBox 68"/>
          <p:cNvSpPr txBox="1"/>
          <p:nvPr/>
        </p:nvSpPr>
        <p:spPr>
          <a:xfrm>
            <a:off x="16987843" y="17768273"/>
            <a:ext cx="15073418" cy="954107"/>
          </a:xfrm>
          <a:prstGeom prst="rect">
            <a:avLst/>
          </a:prstGeom>
          <a:noFill/>
        </p:spPr>
        <p:txBody>
          <a:bodyPr wrap="square" rtlCol="0">
            <a:spAutoFit/>
          </a:bodyPr>
          <a:lstStyle/>
          <a:p>
            <a:pPr algn="ctr"/>
            <a:r>
              <a:rPr lang="en-US" sz="2800" dirty="0" smtClean="0">
                <a:latin typeface="Britannic Bold" pitchFamily="34" charset="0"/>
              </a:rPr>
              <a:t>Fig. 4. Different types of </a:t>
            </a:r>
            <a:r>
              <a:rPr lang="en-US" sz="2800" dirty="0" err="1" smtClean="0">
                <a:latin typeface="Britannic Bold" pitchFamily="34" charset="0"/>
              </a:rPr>
              <a:t>elytral</a:t>
            </a:r>
            <a:r>
              <a:rPr lang="en-US" sz="2800" dirty="0" smtClean="0">
                <a:latin typeface="Britannic Bold" pitchFamily="34" charset="0"/>
              </a:rPr>
              <a:t> pattern in </a:t>
            </a:r>
            <a:r>
              <a:rPr lang="en-US" sz="2800" i="1" dirty="0" err="1" smtClean="0">
                <a:latin typeface="Britannic Bold" pitchFamily="34" charset="0"/>
              </a:rPr>
              <a:t>succinea</a:t>
            </a:r>
            <a:r>
              <a:rPr lang="en-US" sz="2800" dirty="0" smtClean="0">
                <a:latin typeface="Britannic Bold" pitchFamily="34" charset="0"/>
              </a:rPr>
              <a:t>-group of</a:t>
            </a:r>
            <a:r>
              <a:rPr lang="en-US" sz="2800" i="1" dirty="0" smtClean="0">
                <a:latin typeface="Britannic Bold" pitchFamily="34" charset="0"/>
              </a:rPr>
              <a:t> H</a:t>
            </a:r>
            <a:r>
              <a:rPr lang="en-US" sz="2800" i="1" dirty="0" smtClean="0">
                <a:latin typeface="Britannic Bold" pitchFamily="34" charset="0"/>
              </a:rPr>
              <a:t>. axyridis </a:t>
            </a:r>
            <a:r>
              <a:rPr lang="en-US" sz="2800" i="1" dirty="0" smtClean="0">
                <a:latin typeface="Britannic Bold" pitchFamily="34" charset="0"/>
              </a:rPr>
              <a:t>from</a:t>
            </a:r>
            <a:endParaRPr lang="en-US" sz="2800" dirty="0" smtClean="0">
              <a:latin typeface="Britannic Bold" pitchFamily="34" charset="0"/>
            </a:endParaRPr>
          </a:p>
          <a:p>
            <a:pPr algn="ctr"/>
            <a:r>
              <a:rPr lang="en-US" sz="2800" dirty="0" smtClean="0">
                <a:latin typeface="Britannic Bold" pitchFamily="34" charset="0"/>
              </a:rPr>
              <a:t>the Siberian populations</a:t>
            </a:r>
            <a:endParaRPr lang="ru-RU" sz="2800" dirty="0">
              <a:latin typeface="Bookman Old Style" pitchFamily="18" charset="0"/>
            </a:endParaRPr>
          </a:p>
        </p:txBody>
      </p:sp>
      <p:sp>
        <p:nvSpPr>
          <p:cNvPr id="72" name="TextBox 71"/>
          <p:cNvSpPr txBox="1"/>
          <p:nvPr/>
        </p:nvSpPr>
        <p:spPr>
          <a:xfrm>
            <a:off x="19273859" y="22446685"/>
            <a:ext cx="10715700" cy="523220"/>
          </a:xfrm>
          <a:prstGeom prst="rect">
            <a:avLst/>
          </a:prstGeom>
          <a:noFill/>
        </p:spPr>
        <p:txBody>
          <a:bodyPr wrap="square" rtlCol="0">
            <a:spAutoFit/>
          </a:bodyPr>
          <a:lstStyle/>
          <a:p>
            <a:pPr algn="ctr"/>
            <a:r>
              <a:rPr lang="en-US" sz="2800" dirty="0" smtClean="0">
                <a:latin typeface="Britannic Bold" pitchFamily="34" charset="0"/>
              </a:rPr>
              <a:t>Fig. 5. The </a:t>
            </a:r>
            <a:r>
              <a:rPr lang="en-US" sz="2800" dirty="0" err="1" smtClean="0">
                <a:latin typeface="Britannic Bold" pitchFamily="34" charset="0"/>
              </a:rPr>
              <a:t>elytral</a:t>
            </a:r>
            <a:r>
              <a:rPr lang="en-US" sz="2800" dirty="0" smtClean="0">
                <a:latin typeface="Britannic Bold" pitchFamily="34" charset="0"/>
              </a:rPr>
              <a:t> pattern of </a:t>
            </a:r>
            <a:r>
              <a:rPr lang="en-US" sz="2800" i="1" dirty="0" err="1" smtClean="0">
                <a:latin typeface="Britannic Bold" pitchFamily="34" charset="0"/>
              </a:rPr>
              <a:t>succinea</a:t>
            </a:r>
            <a:r>
              <a:rPr lang="en-US" sz="2800" i="1" dirty="0" smtClean="0">
                <a:latin typeface="Britannic Bold" pitchFamily="34" charset="0"/>
              </a:rPr>
              <a:t>-drop </a:t>
            </a:r>
            <a:r>
              <a:rPr lang="en-US" sz="2800" dirty="0" smtClean="0">
                <a:latin typeface="Britannic Bold" pitchFamily="34" charset="0"/>
              </a:rPr>
              <a:t>subgroup </a:t>
            </a:r>
            <a:endParaRPr lang="ru-RU" sz="2800" dirty="0"/>
          </a:p>
        </p:txBody>
      </p:sp>
      <p:pic>
        <p:nvPicPr>
          <p:cNvPr id="74" name="Picture 2"/>
          <p:cNvPicPr>
            <a:picLocks noChangeAspect="1" noChangeArrowheads="1"/>
          </p:cNvPicPr>
          <p:nvPr/>
        </p:nvPicPr>
        <p:blipFill>
          <a:blip r:embed="rId9" cstate="print"/>
          <a:srcRect/>
          <a:stretch>
            <a:fillRect/>
          </a:stretch>
        </p:blipFill>
        <p:spPr bwMode="auto">
          <a:xfrm>
            <a:off x="19130983" y="27003300"/>
            <a:ext cx="11215766" cy="3571900"/>
          </a:xfrm>
          <a:prstGeom prst="rect">
            <a:avLst/>
          </a:prstGeom>
          <a:noFill/>
          <a:ln w="9525">
            <a:noFill/>
            <a:miter lim="800000"/>
            <a:headEnd/>
            <a:tailEnd/>
          </a:ln>
          <a:effectLst/>
        </p:spPr>
      </p:pic>
      <p:pic>
        <p:nvPicPr>
          <p:cNvPr id="2" name="Picture 2"/>
          <p:cNvPicPr>
            <a:picLocks noChangeAspect="1" noChangeArrowheads="1"/>
          </p:cNvPicPr>
          <p:nvPr/>
        </p:nvPicPr>
        <p:blipFill>
          <a:blip r:embed="rId10" cstate="print"/>
          <a:srcRect/>
          <a:stretch>
            <a:fillRect/>
          </a:stretch>
        </p:blipFill>
        <p:spPr bwMode="auto">
          <a:xfrm>
            <a:off x="288257" y="16867252"/>
            <a:ext cx="15769752" cy="2791232"/>
          </a:xfrm>
          <a:prstGeom prst="rect">
            <a:avLst/>
          </a:prstGeom>
          <a:noFill/>
          <a:ln w="9525">
            <a:noFill/>
            <a:miter lim="800000"/>
            <a:headEnd/>
            <a:tailEnd/>
          </a:ln>
          <a:effectLst/>
        </p:spPr>
      </p:pic>
      <p:sp>
        <p:nvSpPr>
          <p:cNvPr id="52" name="TextBox 51"/>
          <p:cNvSpPr txBox="1"/>
          <p:nvPr/>
        </p:nvSpPr>
        <p:spPr>
          <a:xfrm>
            <a:off x="2128739" y="16744917"/>
            <a:ext cx="577204" cy="584775"/>
          </a:xfrm>
          <a:prstGeom prst="rect">
            <a:avLst/>
          </a:prstGeom>
          <a:noFill/>
        </p:spPr>
        <p:txBody>
          <a:bodyPr wrap="square" rtlCol="0">
            <a:spAutoFit/>
          </a:bodyPr>
          <a:lstStyle/>
          <a:p>
            <a:pPr algn="ctr"/>
            <a:r>
              <a:rPr lang="en-US" sz="3200" b="1" dirty="0" smtClean="0">
                <a:latin typeface="Britannic Bold" pitchFamily="34" charset="0"/>
              </a:rPr>
              <a:t>a</a:t>
            </a:r>
            <a:endParaRPr lang="ru-RU" sz="3200" b="1" dirty="0" smtClean="0">
              <a:latin typeface="Britannic Bold" pitchFamily="34" charset="0"/>
            </a:endParaRPr>
          </a:p>
        </p:txBody>
      </p:sp>
      <p:sp>
        <p:nvSpPr>
          <p:cNvPr id="59" name="Прямоугольник 58"/>
          <p:cNvSpPr/>
          <p:nvPr/>
        </p:nvSpPr>
        <p:spPr>
          <a:xfrm>
            <a:off x="4771945" y="16744916"/>
            <a:ext cx="571504" cy="584775"/>
          </a:xfrm>
          <a:prstGeom prst="rect">
            <a:avLst/>
          </a:prstGeom>
        </p:spPr>
        <p:txBody>
          <a:bodyPr wrap="square">
            <a:spAutoFit/>
          </a:bodyPr>
          <a:lstStyle/>
          <a:p>
            <a:pPr algn="ctr"/>
            <a:r>
              <a:rPr lang="en-US" sz="3200" b="1" dirty="0" smtClean="0">
                <a:latin typeface="Britannic Bold" pitchFamily="34" charset="0"/>
              </a:rPr>
              <a:t>b</a:t>
            </a:r>
            <a:endParaRPr lang="ru-RU" sz="3200" b="1" dirty="0" smtClean="0">
              <a:latin typeface="Britannic Bold" pitchFamily="34" charset="0"/>
            </a:endParaRPr>
          </a:p>
        </p:txBody>
      </p:sp>
      <p:sp>
        <p:nvSpPr>
          <p:cNvPr id="60" name="TextBox 59"/>
          <p:cNvSpPr txBox="1"/>
          <p:nvPr/>
        </p:nvSpPr>
        <p:spPr>
          <a:xfrm>
            <a:off x="7343713" y="16744916"/>
            <a:ext cx="428628" cy="584775"/>
          </a:xfrm>
          <a:prstGeom prst="rect">
            <a:avLst/>
          </a:prstGeom>
          <a:noFill/>
        </p:spPr>
        <p:txBody>
          <a:bodyPr wrap="square" rtlCol="0">
            <a:spAutoFit/>
          </a:bodyPr>
          <a:lstStyle/>
          <a:p>
            <a:pPr algn="ctr"/>
            <a:r>
              <a:rPr lang="en-US" sz="3200" dirty="0" smtClean="0">
                <a:latin typeface="Britannic Bold" pitchFamily="34" charset="0"/>
              </a:rPr>
              <a:t>c</a:t>
            </a:r>
            <a:endParaRPr lang="ru-RU" sz="3200" dirty="0" smtClean="0"/>
          </a:p>
        </p:txBody>
      </p:sp>
      <p:sp>
        <p:nvSpPr>
          <p:cNvPr id="61" name="TextBox 60"/>
          <p:cNvSpPr txBox="1"/>
          <p:nvPr/>
        </p:nvSpPr>
        <p:spPr>
          <a:xfrm>
            <a:off x="9844043" y="16816354"/>
            <a:ext cx="500066" cy="584775"/>
          </a:xfrm>
          <a:prstGeom prst="rect">
            <a:avLst/>
          </a:prstGeom>
          <a:noFill/>
        </p:spPr>
        <p:txBody>
          <a:bodyPr wrap="square" rtlCol="0">
            <a:spAutoFit/>
          </a:bodyPr>
          <a:lstStyle/>
          <a:p>
            <a:r>
              <a:rPr lang="en-US" sz="3200" dirty="0" smtClean="0">
                <a:latin typeface="Britannic Bold" pitchFamily="34" charset="0"/>
              </a:rPr>
              <a:t>d</a:t>
            </a:r>
            <a:endParaRPr lang="ru-RU" sz="3200" dirty="0"/>
          </a:p>
        </p:txBody>
      </p:sp>
      <p:sp>
        <p:nvSpPr>
          <p:cNvPr id="62" name="TextBox 61"/>
          <p:cNvSpPr txBox="1"/>
          <p:nvPr/>
        </p:nvSpPr>
        <p:spPr>
          <a:xfrm>
            <a:off x="12630125" y="16744916"/>
            <a:ext cx="500066" cy="646331"/>
          </a:xfrm>
          <a:prstGeom prst="rect">
            <a:avLst/>
          </a:prstGeom>
          <a:noFill/>
        </p:spPr>
        <p:txBody>
          <a:bodyPr wrap="square" rtlCol="0">
            <a:spAutoFit/>
          </a:bodyPr>
          <a:lstStyle/>
          <a:p>
            <a:pPr algn="ctr"/>
            <a:r>
              <a:rPr lang="en-US" sz="3600" dirty="0" smtClean="0">
                <a:latin typeface="Britannic Bold" pitchFamily="34" charset="0"/>
              </a:rPr>
              <a:t>e</a:t>
            </a:r>
            <a:endParaRPr lang="ru-RU" sz="3600" dirty="0"/>
          </a:p>
        </p:txBody>
      </p:sp>
      <p:sp>
        <p:nvSpPr>
          <p:cNvPr id="63" name="TextBox 62"/>
          <p:cNvSpPr txBox="1"/>
          <p:nvPr/>
        </p:nvSpPr>
        <p:spPr>
          <a:xfrm>
            <a:off x="15559083" y="16816354"/>
            <a:ext cx="642942" cy="584775"/>
          </a:xfrm>
          <a:prstGeom prst="rect">
            <a:avLst/>
          </a:prstGeom>
          <a:noFill/>
        </p:spPr>
        <p:txBody>
          <a:bodyPr wrap="square" rtlCol="0">
            <a:spAutoFit/>
          </a:bodyPr>
          <a:lstStyle/>
          <a:p>
            <a:pPr algn="ctr"/>
            <a:r>
              <a:rPr lang="en-US" sz="3200" dirty="0" smtClean="0">
                <a:latin typeface="Britannic Bold" pitchFamily="34" charset="0"/>
              </a:rPr>
              <a:t>f</a:t>
            </a:r>
            <a:endParaRPr lang="ru-RU" sz="3200" dirty="0"/>
          </a:p>
        </p:txBody>
      </p:sp>
      <p:pic>
        <p:nvPicPr>
          <p:cNvPr id="1027" name="Picture 3"/>
          <p:cNvPicPr>
            <a:picLocks noChangeAspect="1" noChangeArrowheads="1"/>
          </p:cNvPicPr>
          <p:nvPr/>
        </p:nvPicPr>
        <p:blipFill>
          <a:blip r:embed="rId11" cstate="print"/>
          <a:srcRect/>
          <a:stretch>
            <a:fillRect/>
          </a:stretch>
        </p:blipFill>
        <p:spPr bwMode="auto">
          <a:xfrm>
            <a:off x="792313" y="32505499"/>
            <a:ext cx="14785029" cy="3930849"/>
          </a:xfrm>
          <a:prstGeom prst="rect">
            <a:avLst/>
          </a:prstGeom>
          <a:noFill/>
          <a:ln w="9525">
            <a:noFill/>
            <a:miter lim="800000"/>
            <a:headEnd/>
            <a:tailEnd/>
          </a:ln>
          <a:effectLst/>
        </p:spPr>
      </p:pic>
      <p:sp>
        <p:nvSpPr>
          <p:cNvPr id="64" name="TextBox 63"/>
          <p:cNvSpPr txBox="1"/>
          <p:nvPr/>
        </p:nvSpPr>
        <p:spPr>
          <a:xfrm>
            <a:off x="271351" y="36418345"/>
            <a:ext cx="15287732" cy="954107"/>
          </a:xfrm>
          <a:prstGeom prst="rect">
            <a:avLst/>
          </a:prstGeom>
          <a:noFill/>
        </p:spPr>
        <p:txBody>
          <a:bodyPr wrap="square" rtlCol="0">
            <a:spAutoFit/>
          </a:bodyPr>
          <a:lstStyle/>
          <a:p>
            <a:pPr algn="ctr"/>
            <a:r>
              <a:rPr lang="en-US" sz="2800" dirty="0" smtClean="0">
                <a:latin typeface="Britannic Bold" pitchFamily="34" charset="0"/>
              </a:rPr>
              <a:t>Fig. 3. Different types of </a:t>
            </a:r>
            <a:r>
              <a:rPr lang="en-US" sz="2800" dirty="0" err="1" smtClean="0">
                <a:latin typeface="Britannic Bold" pitchFamily="34" charset="0"/>
              </a:rPr>
              <a:t>elytral</a:t>
            </a:r>
            <a:r>
              <a:rPr lang="en-US" sz="2800" dirty="0" smtClean="0">
                <a:latin typeface="Britannic Bold" pitchFamily="34" charset="0"/>
              </a:rPr>
              <a:t> pattern in </a:t>
            </a:r>
            <a:r>
              <a:rPr lang="en-US" sz="2800" i="1" dirty="0" err="1" smtClean="0">
                <a:latin typeface="Britannic Bold" pitchFamily="34" charset="0"/>
              </a:rPr>
              <a:t>succinea</a:t>
            </a:r>
            <a:r>
              <a:rPr lang="en-US" sz="2800" dirty="0" smtClean="0">
                <a:latin typeface="Britannic Bold" pitchFamily="34" charset="0"/>
              </a:rPr>
              <a:t>-group of</a:t>
            </a:r>
            <a:r>
              <a:rPr lang="en-US" sz="2800" i="1" dirty="0" smtClean="0">
                <a:latin typeface="Britannic Bold" pitchFamily="34" charset="0"/>
              </a:rPr>
              <a:t> H</a:t>
            </a:r>
            <a:r>
              <a:rPr lang="en-US" sz="2800" i="1" dirty="0" smtClean="0">
                <a:latin typeface="Britannic Bold" pitchFamily="34" charset="0"/>
              </a:rPr>
              <a:t>. axyridis </a:t>
            </a:r>
            <a:r>
              <a:rPr lang="en-US" sz="2800" dirty="0" smtClean="0">
                <a:latin typeface="Britannic Bold" pitchFamily="34" charset="0"/>
              </a:rPr>
              <a:t>from populations of the Far East and the Korea</a:t>
            </a:r>
          </a:p>
        </p:txBody>
      </p:sp>
      <p:sp>
        <p:nvSpPr>
          <p:cNvPr id="50" name="TextBox 73"/>
          <p:cNvSpPr txBox="1">
            <a:spLocks noChangeArrowheads="1"/>
          </p:cNvSpPr>
          <p:nvPr/>
        </p:nvSpPr>
        <p:spPr bwMode="auto">
          <a:xfrm>
            <a:off x="21602625" y="5021696"/>
            <a:ext cx="10316618" cy="523220"/>
          </a:xfrm>
          <a:prstGeom prst="rect">
            <a:avLst/>
          </a:prstGeom>
          <a:noFill/>
          <a:ln w="9525">
            <a:noFill/>
            <a:miter lim="800000"/>
            <a:headEnd/>
            <a:tailEnd/>
          </a:ln>
        </p:spPr>
        <p:txBody>
          <a:bodyPr wrap="square">
            <a:spAutoFit/>
          </a:bodyPr>
          <a:lstStyle/>
          <a:p>
            <a:pPr algn="r"/>
            <a:r>
              <a:rPr lang="en-US" altLang="ko-KR" sz="2800" b="1" baseline="30000" dirty="0" smtClean="0">
                <a:latin typeface="Bookman Old Style" pitchFamily="18" charset="0"/>
                <a:cs typeface="Times New Roman" pitchFamily="18" charset="0"/>
              </a:rPr>
              <a:t>* </a:t>
            </a:r>
            <a:r>
              <a:rPr lang="en-US" altLang="ko-KR" sz="2800" dirty="0" smtClean="0">
                <a:latin typeface="Bookman Old Style" pitchFamily="18" charset="0"/>
                <a:cs typeface="Times New Roman" pitchFamily="18" charset="0"/>
              </a:rPr>
              <a:t>Corresponding author. E-mail:</a:t>
            </a:r>
            <a:r>
              <a:rPr lang="en-US" altLang="ko-KR" sz="2800" b="1" dirty="0" smtClean="0">
                <a:latin typeface="Bookman Old Style" pitchFamily="18" charset="0"/>
                <a:cs typeface="Times New Roman" pitchFamily="18" charset="0"/>
              </a:rPr>
              <a:t> </a:t>
            </a:r>
            <a:r>
              <a:rPr kumimoji="0" lang="en-US" altLang="ko-KR" sz="2800" dirty="0" smtClean="0">
                <a:latin typeface="Bookman Old Style" pitchFamily="18" charset="0"/>
                <a:ea typeface="맑은 고딕" pitchFamily="50" charset="-127"/>
                <a:cs typeface="Times New Roman" pitchFamily="18" charset="0"/>
              </a:rPr>
              <a:t>jwlee1@yumail.ac.kr</a:t>
            </a:r>
            <a:endParaRPr kumimoji="0" lang="ko-KR" altLang="en-US" sz="2800" dirty="0">
              <a:latin typeface="Bookman Old Style" pitchFamily="18" charset="0"/>
              <a:ea typeface="맑은 고딕" pitchFamily="50" charset="-127"/>
              <a:cs typeface="Times New Roman" pitchFamily="18" charset="0"/>
            </a:endParaRPr>
          </a:p>
        </p:txBody>
      </p:sp>
      <p:sp>
        <p:nvSpPr>
          <p:cNvPr id="53" name="TextBox 52"/>
          <p:cNvSpPr txBox="1"/>
          <p:nvPr/>
        </p:nvSpPr>
        <p:spPr>
          <a:xfrm>
            <a:off x="1080345" y="13550578"/>
            <a:ext cx="3262966"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Bookman Old Style" pitchFamily="18" charset="0"/>
              </a:rPr>
              <a:t>Result</a:t>
            </a:r>
            <a:endParaRPr lang="ru-RU" sz="5400" b="1" dirty="0">
              <a:effectLst>
                <a:outerShdw blurRad="38100" dist="38100" dir="2700000" algn="tl">
                  <a:srgbClr val="000000">
                    <a:alpha val="43137"/>
                  </a:srgbClr>
                </a:outerShdw>
              </a:effectLst>
              <a:latin typeface="Bookman Old Style" pitchFamily="18" charset="0"/>
            </a:endParaRPr>
          </a:p>
        </p:txBody>
      </p:sp>
      <p:sp>
        <p:nvSpPr>
          <p:cNvPr id="54" name="TextBox 53"/>
          <p:cNvSpPr txBox="1"/>
          <p:nvPr/>
        </p:nvSpPr>
        <p:spPr>
          <a:xfrm>
            <a:off x="15986001" y="37313218"/>
            <a:ext cx="5184576"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Bookman Old Style" pitchFamily="18" charset="0"/>
              </a:rPr>
              <a:t>References</a:t>
            </a:r>
            <a:endParaRPr lang="ru-RU" sz="5400" b="1" dirty="0">
              <a:effectLst>
                <a:outerShdw blurRad="38100" dist="38100" dir="2700000" algn="tl">
                  <a:srgbClr val="000000">
                    <a:alpha val="43137"/>
                  </a:srgbClr>
                </a:outerShdw>
              </a:effectLst>
              <a:latin typeface="Bookman Old Style" pitchFamily="18" charset="0"/>
            </a:endParaRPr>
          </a:p>
        </p:txBody>
      </p:sp>
      <p:sp>
        <p:nvSpPr>
          <p:cNvPr id="55" name="직사각형 54"/>
          <p:cNvSpPr/>
          <p:nvPr/>
        </p:nvSpPr>
        <p:spPr>
          <a:xfrm>
            <a:off x="533401" y="-71708"/>
            <a:ext cx="464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56" name="Picture 2" descr="F:\회사CI\동부세레스.jpg"/>
          <p:cNvPicPr>
            <a:picLocks noChangeAspect="1" noChangeArrowheads="1"/>
          </p:cNvPicPr>
          <p:nvPr/>
        </p:nvPicPr>
        <p:blipFill>
          <a:blip r:embed="rId12" cstate="print"/>
          <a:srcRect l="23813" t="49838" r="23156" b="39386"/>
          <a:stretch>
            <a:fillRect/>
          </a:stretch>
        </p:blipFill>
        <p:spPr bwMode="auto">
          <a:xfrm>
            <a:off x="576289" y="3888732"/>
            <a:ext cx="4510061" cy="1296144"/>
          </a:xfrm>
          <a:prstGeom prst="rect">
            <a:avLst/>
          </a:prstGeom>
          <a:noFill/>
        </p:spPr>
      </p:pic>
      <p:sp>
        <p:nvSpPr>
          <p:cNvPr id="57" name="TextBox 56"/>
          <p:cNvSpPr txBox="1"/>
          <p:nvPr/>
        </p:nvSpPr>
        <p:spPr>
          <a:xfrm>
            <a:off x="432273" y="5116350"/>
            <a:ext cx="4857784" cy="1292662"/>
          </a:xfrm>
          <a:prstGeom prst="rect">
            <a:avLst/>
          </a:prstGeom>
          <a:noFill/>
        </p:spPr>
        <p:txBody>
          <a:bodyPr wrap="square" rtlCol="0">
            <a:spAutoFit/>
          </a:bodyPr>
          <a:lstStyle/>
          <a:p>
            <a:pPr algn="ctr"/>
            <a:r>
              <a:rPr lang="en-US" sz="2600" baseline="30000" dirty="0" smtClean="0">
                <a:latin typeface="Britannic Bold" pitchFamily="34" charset="0"/>
              </a:rPr>
              <a:t>2</a:t>
            </a:r>
            <a:r>
              <a:rPr lang="en-US" sz="2600" dirty="0" smtClean="0">
                <a:latin typeface="Britannic Bold" pitchFamily="34" charset="0"/>
              </a:rPr>
              <a:t>Production &amp; technical </a:t>
            </a:r>
            <a:r>
              <a:rPr lang="en-US" sz="2600" dirty="0" err="1" smtClean="0">
                <a:latin typeface="Britannic Bold" pitchFamily="34" charset="0"/>
              </a:rPr>
              <a:t>enginearing</a:t>
            </a:r>
            <a:r>
              <a:rPr lang="en-US" sz="2600" dirty="0" smtClean="0">
                <a:latin typeface="Britannic Bold" pitchFamily="34" charset="0"/>
              </a:rPr>
              <a:t> Department, </a:t>
            </a:r>
            <a:r>
              <a:rPr lang="en-US" sz="2600" dirty="0" err="1" smtClean="0">
                <a:latin typeface="Britannic Bold" pitchFamily="34" charset="0"/>
              </a:rPr>
              <a:t>Nonsan</a:t>
            </a:r>
            <a:r>
              <a:rPr lang="en-US" sz="2600" dirty="0" smtClean="0">
                <a:latin typeface="Britannic Bold" pitchFamily="34" charset="0"/>
              </a:rPr>
              <a:t>, Korea</a:t>
            </a:r>
            <a:endParaRPr lang="ru-RU" sz="2600" dirty="0"/>
          </a:p>
        </p:txBody>
      </p:sp>
      <p:sp>
        <p:nvSpPr>
          <p:cNvPr id="68" name="직사각형 67"/>
          <p:cNvSpPr/>
          <p:nvPr/>
        </p:nvSpPr>
        <p:spPr>
          <a:xfrm>
            <a:off x="0" y="42485020"/>
            <a:ext cx="32404050" cy="7203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직사각형 69"/>
          <p:cNvSpPr/>
          <p:nvPr/>
        </p:nvSpPr>
        <p:spPr>
          <a:xfrm>
            <a:off x="-1" y="42485020"/>
            <a:ext cx="32404051" cy="720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직사각형 70"/>
          <p:cNvSpPr/>
          <p:nvPr/>
        </p:nvSpPr>
        <p:spPr>
          <a:xfrm>
            <a:off x="225" y="42557028"/>
            <a:ext cx="32404051" cy="7687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p:cNvSpPr txBox="1"/>
          <p:nvPr/>
        </p:nvSpPr>
        <p:spPr>
          <a:xfrm>
            <a:off x="11017449" y="42629036"/>
            <a:ext cx="21314368" cy="523220"/>
          </a:xfrm>
          <a:prstGeom prst="rect">
            <a:avLst/>
          </a:prstGeom>
          <a:noFill/>
        </p:spPr>
        <p:txBody>
          <a:bodyPr wrap="square" rtlCol="0">
            <a:spAutoFit/>
          </a:bodyPr>
          <a:lstStyle/>
          <a:p>
            <a:pPr algn="ctr"/>
            <a:r>
              <a:rPr lang="en-US" sz="2800" dirty="0" smtClean="0">
                <a:solidFill>
                  <a:schemeClr val="bg1"/>
                </a:solidFill>
                <a:latin typeface="Britannic Bold" pitchFamily="34" charset="0"/>
              </a:rPr>
              <a:t>E-mail:  </a:t>
            </a:r>
            <a:r>
              <a:rPr lang="en-US" sz="2400" dirty="0" smtClean="0">
                <a:solidFill>
                  <a:schemeClr val="bg1"/>
                </a:solidFill>
                <a:latin typeface="Britannic Bold" pitchFamily="34" charset="0"/>
              </a:rPr>
              <a:t>Ekaterina N. </a:t>
            </a:r>
            <a:r>
              <a:rPr lang="en-US" sz="2400" dirty="0" err="1" smtClean="0">
                <a:solidFill>
                  <a:schemeClr val="bg1"/>
                </a:solidFill>
                <a:latin typeface="Britannic Bold" pitchFamily="34" charset="0"/>
              </a:rPr>
              <a:t>Balueva</a:t>
            </a:r>
            <a:r>
              <a:rPr lang="en-US" sz="2400" dirty="0" smtClean="0">
                <a:solidFill>
                  <a:schemeClr val="bg1"/>
                </a:solidFill>
                <a:latin typeface="Britannic Bold" pitchFamily="34" charset="0"/>
              </a:rPr>
              <a:t> [elfera@list.ru], Tae-Ho Kim [thkim1@ynu.ac.kr], </a:t>
            </a:r>
            <a:r>
              <a:rPr lang="en-US" sz="2400" dirty="0" err="1" smtClean="0">
                <a:solidFill>
                  <a:schemeClr val="bg1"/>
                </a:solidFill>
                <a:latin typeface="Britannic Bold" pitchFamily="34" charset="0"/>
              </a:rPr>
              <a:t>Seung</a:t>
            </a:r>
            <a:r>
              <a:rPr lang="en-US" sz="2400" dirty="0" smtClean="0">
                <a:solidFill>
                  <a:schemeClr val="bg1"/>
                </a:solidFill>
                <a:latin typeface="Britannic Bold" pitchFamily="34" charset="0"/>
              </a:rPr>
              <a:t>-Ho Oh [manmadegod@ynu.ac.kr], </a:t>
            </a:r>
            <a:r>
              <a:rPr lang="en-US" sz="2400" dirty="0" err="1" smtClean="0">
                <a:solidFill>
                  <a:schemeClr val="bg1"/>
                </a:solidFill>
                <a:latin typeface="Britannic Bold" pitchFamily="34" charset="0"/>
              </a:rPr>
              <a:t>Seung-Lak</a:t>
            </a:r>
            <a:r>
              <a:rPr lang="en-US" sz="2400" dirty="0" smtClean="0">
                <a:solidFill>
                  <a:schemeClr val="bg1"/>
                </a:solidFill>
                <a:latin typeface="Britannic Bold" pitchFamily="34" charset="0"/>
              </a:rPr>
              <a:t> An [slan@korea.kr]</a:t>
            </a:r>
            <a:r>
              <a:rPr lang="en-US" sz="2800" dirty="0" smtClean="0">
                <a:solidFill>
                  <a:schemeClr val="bg1"/>
                </a:solidFill>
                <a:latin typeface="Britannic Bold" pitchFamily="34" charset="0"/>
              </a:rPr>
              <a:t> </a:t>
            </a:r>
          </a:p>
        </p:txBody>
      </p:sp>
      <p:sp>
        <p:nvSpPr>
          <p:cNvPr id="75" name="TextBox 74"/>
          <p:cNvSpPr txBox="1"/>
          <p:nvPr/>
        </p:nvSpPr>
        <p:spPr>
          <a:xfrm>
            <a:off x="5328817" y="5629698"/>
            <a:ext cx="5495214"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latin typeface="Bookman Old Style" pitchFamily="18" charset="0"/>
              </a:rPr>
              <a:t>Introduction</a:t>
            </a:r>
            <a:endParaRPr lang="ru-RU" sz="5400" b="1" dirty="0">
              <a:effectLst>
                <a:outerShdw blurRad="38100" dist="38100" dir="2700000" algn="tl">
                  <a:srgbClr val="000000">
                    <a:alpha val="43137"/>
                  </a:srgbClr>
                </a:outerShdw>
              </a:effectLst>
              <a:latin typeface="Bookman Old Style" pitchFamily="18" charset="0"/>
            </a:endParaRPr>
          </a:p>
        </p:txBody>
      </p:sp>
      <p:sp>
        <p:nvSpPr>
          <p:cNvPr id="77" name="Прямоугольник 16"/>
          <p:cNvSpPr/>
          <p:nvPr/>
        </p:nvSpPr>
        <p:spPr>
          <a:xfrm flipV="1">
            <a:off x="5472833" y="6481020"/>
            <a:ext cx="5760640" cy="118800"/>
          </a:xfrm>
          <a:prstGeom prst="rect">
            <a:avLst/>
          </a:prstGeom>
          <a:solidFill>
            <a:schemeClr val="tx1">
              <a:lumMod val="85000"/>
              <a:lumOff val="15000"/>
            </a:schemeClr>
          </a:solidFill>
          <a:ln w="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3147</TotalTime>
  <Words>1470</Words>
  <Application>Microsoft Office PowerPoint</Application>
  <PresentationFormat>Произвольный</PresentationFormat>
  <Paragraphs>48</Paragraphs>
  <Slides>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vt:i4>
      </vt:variant>
    </vt:vector>
  </HeadingPairs>
  <TitlesOfParts>
    <vt:vector size="2" baseType="lpstr">
      <vt:lpstr>Тема Office</vt:lpstr>
      <vt:lpstr>Слайд 1</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Valued Acer Customer</dc:creator>
  <cp:lastModifiedBy>Valued Acer Customer</cp:lastModifiedBy>
  <cp:revision>127</cp:revision>
  <dcterms:created xsi:type="dcterms:W3CDTF">2011-07-07T11:35:42Z</dcterms:created>
  <dcterms:modified xsi:type="dcterms:W3CDTF">2011-08-17T10:37:15Z</dcterms:modified>
</cp:coreProperties>
</file>