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85" r:id="rId4"/>
    <p:sldId id="310" r:id="rId5"/>
    <p:sldId id="287" r:id="rId6"/>
    <p:sldId id="309" r:id="rId7"/>
    <p:sldId id="292" r:id="rId8"/>
    <p:sldId id="305" r:id="rId9"/>
    <p:sldId id="314" r:id="rId10"/>
    <p:sldId id="306" r:id="rId11"/>
    <p:sldId id="259" r:id="rId12"/>
    <p:sldId id="30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i" initials="T" lastIdx="1" clrIdx="0">
    <p:extLst>
      <p:ext uri="{19B8F6BF-5375-455C-9EA6-DF929625EA0E}">
        <p15:presenceInfo xmlns:p15="http://schemas.microsoft.com/office/powerpoint/2012/main" userId="Z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BC59-EF76-4D1A-9C58-50EC158EA4D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DE295-8399-41B6-976D-FD987E76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DE295-8399-41B6-976D-FD987E76EC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1007-8AA6-48A6-8BAA-C97789B9C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C378B-866C-4503-BE45-1A6442ABF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4660-9C25-49D8-9586-B7B71873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F030-1EFE-40CB-A559-532DC57A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3533-A922-4E8F-B055-7E47A7FD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6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4E18-4C8A-49DD-BF78-2FFA95C8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07766-BA6E-497C-B243-5C54BFDBE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0ECE-3DD3-467D-9997-0CE66B19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7CE4-A0F7-4FEF-8B18-9300626C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55D81-0B5A-4388-8DF3-A70CC3DA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8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44F7C-B8D3-4431-9896-F7FB96D8E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47E1E-5F54-48EB-9336-F7A1ECE5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A8FFD-1D6E-4637-B18E-B4D88776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FDC1-81C3-48EA-9385-89220CCB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5384A-4CDD-42DA-87E1-EC556672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59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71D-4EB5-482A-94F3-8720945F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EDFA-7BAC-4D06-AFC0-F24D4776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05551-9559-4D94-902D-FCCEBC08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065A-259F-4A21-9401-EBE39D0B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7A20-CE88-4911-8C73-CEBA4730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561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7EDF-1E14-4B81-BB8C-CB19FABC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C1F2E-0DAB-4200-81F9-13DC21C1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3765-88CA-4DEC-A76E-FAEBF47D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8572-5AF3-4147-A53F-303CBF7E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DD00-AE16-464A-9183-B32D2A9C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5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6C1B-2AEB-45E2-932C-067F96BA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7C78-80B7-4224-B15F-F7EB91B47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1129C-1881-4903-AF96-FC1D11CB4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EF4F-8978-4B12-856D-8C58B8F3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74E12-7355-4A0B-B1A7-F8572051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B605A-52E6-4483-A976-6281B3CB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4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4D9C-72E9-4641-8BFF-A492A421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491DC-4133-40CD-9DD2-6EED30E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4A240-B78E-4E90-9C3A-C5FAA605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AC7CA-EAFD-45F2-8EA9-76EF51EFD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444AE-165C-44D7-AC27-5DEE3EF47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2EFA7-3F22-4E1B-8136-0DD6A189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B7F5F-F67D-45F8-9467-1E25857B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20ECD-17B6-422F-BBA4-BC378E2E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3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294A-310B-4F6D-96D5-112AD642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71478-2AB4-4DC3-904F-DB05F7C1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88D3B-86ED-4251-88F3-C79C6B90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74431-FEA4-463B-B062-EC17F195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71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D0DC2-5C57-4E80-BB2D-BE4F48D5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6013D-F6E9-4E51-B94B-87C1D016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E5C6D-62D9-483C-9F62-7EC4BFF1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0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87E9-B000-40AB-B4D5-6CE50AA6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6E023-E4F4-4B49-978E-095E72A8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6A81D-83BC-44BF-8784-09317010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FCE69-F900-4753-A25F-28EC60EB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1D12D-8FD0-4EA5-9798-36D52E35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FBA9C-5486-431A-B637-8164F053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4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E20D-629E-4588-A2D5-974B9760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6CAD7-10BA-46C3-9100-5DAF48F1A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ECE0-C10D-46C5-A64C-956EF828F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7D7E5-C5A1-4158-9666-6F2AA81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1DD3F-ECA0-403A-8804-CAEC7342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0588-FC95-44AE-825D-B27AA049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84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733BD-DA10-4B06-A637-BD61A6B8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82F1E-5993-4FFD-89B6-9E24D59F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491FB-5A20-414B-9D0D-DD4CED75D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CB34-9AFC-487A-9C4E-E3C1F433D5C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059E-FBF2-44FF-88F4-6C597A63E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41EA4-D106-44DE-989F-B468B31D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A276-FB84-4246-9DC4-062F5BFB3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7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ece2023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0.jpg"/><Relationship Id="rId4" Type="http://schemas.openxmlformats.org/officeDocument/2006/relationships/image" Target="../media/image17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DE4-8149-433E-A303-9F49549CD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6" descr="Website&#10;&#10;Description automatically generated with low confidence">
            <a:extLst>
              <a:ext uri="{FF2B5EF4-FFF2-40B4-BE49-F238E27FC236}">
                <a16:creationId xmlns:a16="http://schemas.microsoft.com/office/drawing/2014/main" id="{43B8EC36-686A-45F2-8C45-2FF2CA8F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3"/>
            <a:ext cx="12192000" cy="444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9A24B8-6F1D-649C-9513-A4CCD8AC23D1}"/>
              </a:ext>
            </a:extLst>
          </p:cNvPr>
          <p:cNvSpPr txBox="1">
            <a:spLocks/>
          </p:cNvSpPr>
          <p:nvPr/>
        </p:nvSpPr>
        <p:spPr>
          <a:xfrm>
            <a:off x="-623450" y="4979503"/>
            <a:ext cx="3981854" cy="695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dirty="0">
                <a:solidFill>
                  <a:srgbClr val="E6AF00"/>
                </a:solidFill>
                <a:latin typeface="Raleway" pitchFamily="2" charset="0"/>
              </a:rPr>
              <a:t>Organizers</a:t>
            </a:r>
            <a:endParaRPr lang="el-GR" sz="3500" b="1" dirty="0">
              <a:latin typeface="Raleway" pitchFamily="2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A3DE2EB-7C78-F26C-6026-64971988D6E9}"/>
              </a:ext>
            </a:extLst>
          </p:cNvPr>
          <p:cNvSpPr txBox="1">
            <a:spLocks/>
          </p:cNvSpPr>
          <p:nvPr/>
        </p:nvSpPr>
        <p:spPr>
          <a:xfrm>
            <a:off x="2701455" y="4563558"/>
            <a:ext cx="6382966" cy="221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endParaRPr lang="en-GB" dirty="0"/>
          </a:p>
          <a:p>
            <a: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ECE Praesidium</a:t>
            </a:r>
          </a:p>
          <a:p>
            <a: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</a:rPr>
              <a:t>Hellenic Entomological Society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>
              <a:buClr>
                <a:srgbClr val="0070C0"/>
              </a:buClr>
            </a:pPr>
            <a:endParaRPr lang="en-US" b="1" dirty="0"/>
          </a:p>
          <a:p>
            <a:endParaRPr lang="en-US" dirty="0"/>
          </a:p>
        </p:txBody>
      </p:sp>
      <p:pic>
        <p:nvPicPr>
          <p:cNvPr id="9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4F4A36F6-C050-B0B3-9850-42A6C1E8A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03" y="5055267"/>
            <a:ext cx="811798" cy="811798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6454DA-6C21-8889-6498-0A0E05806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5" y="6172097"/>
            <a:ext cx="1138144" cy="36420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B6F1D43-7FCA-1EEB-7D5A-43487518D3AE}"/>
              </a:ext>
            </a:extLst>
          </p:cNvPr>
          <p:cNvSpPr txBox="1">
            <a:spLocks/>
          </p:cNvSpPr>
          <p:nvPr/>
        </p:nvSpPr>
        <p:spPr>
          <a:xfrm>
            <a:off x="9865487" y="5461166"/>
            <a:ext cx="1344796" cy="166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E6AF00"/>
                </a:solidFill>
                <a:latin typeface="Raleway" pitchFamily="2" charset="0"/>
              </a:rPr>
              <a:t>PCO</a:t>
            </a:r>
            <a:endParaRPr lang="el-GR" sz="2000" b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1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986" y="1022553"/>
            <a:ext cx="3689091" cy="11742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800" b="1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3800" dirty="0">
                <a:solidFill>
                  <a:srgbClr val="E6AF00"/>
                </a:solidFill>
                <a:latin typeface="Raleway" pitchFamily="2" charset="0"/>
              </a:rPr>
              <a:t>Location</a:t>
            </a:r>
            <a:br>
              <a:rPr lang="en-US" sz="3800" b="1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3800" b="1" dirty="0">
                <a:solidFill>
                  <a:srgbClr val="E6AF00"/>
                </a:solidFill>
                <a:latin typeface="Raleway" pitchFamily="2" charset="0"/>
              </a:rPr>
              <a:t>Heraklion, Crete, Greece</a:t>
            </a:r>
          </a:p>
        </p:txBody>
      </p:sp>
      <p:pic>
        <p:nvPicPr>
          <p:cNvPr id="5" name="Picture 4" descr="A building with balconies and balconies&#10;&#10;Description automatically generated with medium confidence">
            <a:extLst>
              <a:ext uri="{FF2B5EF4-FFF2-40B4-BE49-F238E27FC236}">
                <a16:creationId xmlns:a16="http://schemas.microsoft.com/office/drawing/2014/main" id="{20CAD65C-B912-4969-9781-21214694F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r="4" b="4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boat, water, sky, outdoor&#10;&#10;Description automatically generated">
            <a:extLst>
              <a:ext uri="{FF2B5EF4-FFF2-40B4-BE49-F238E27FC236}">
                <a16:creationId xmlns:a16="http://schemas.microsoft.com/office/drawing/2014/main" id="{1DB8D074-2942-4943-9039-E37D17E60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3" r="-1" b="3977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7" name="Picture 6" descr="A picture containing building, outdoor, rock, stone&#10;&#10;Description automatically generated">
            <a:extLst>
              <a:ext uri="{FF2B5EF4-FFF2-40B4-BE49-F238E27FC236}">
                <a16:creationId xmlns:a16="http://schemas.microsoft.com/office/drawing/2014/main" id="{5989C32C-5AD2-4487-BE7D-7C011F964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20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1FBECC8-5267-42D0-85F0-0CFB0610F2D7}"/>
              </a:ext>
            </a:extLst>
          </p:cNvPr>
          <p:cNvSpPr txBox="1">
            <a:spLocks/>
          </p:cNvSpPr>
          <p:nvPr/>
        </p:nvSpPr>
        <p:spPr>
          <a:xfrm>
            <a:off x="7934633" y="2179629"/>
            <a:ext cx="4011562" cy="34978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latin typeface="Raleway" pitchFamily="2" charset="0"/>
              </a:rPr>
              <a:t>Top destination!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Raleway" pitchFamily="2" charset="0"/>
              </a:rPr>
              <a:t>Contemporary infrastructure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Raleway" pitchFamily="2" charset="0"/>
              </a:rPr>
              <a:t>High quality services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Raleway" pitchFamily="2" charset="0"/>
              </a:rPr>
              <a:t>Nature 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Raleway" pitchFamily="2" charset="0"/>
              </a:rPr>
              <a:t>History &amp; culture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Raleway" pitchFamily="2" charset="0"/>
              </a:rPr>
              <a:t>Gastronomy &amp; nightlife</a:t>
            </a: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665E88-BDBA-4DD9-A964-B1EF59AA0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32034D42-3623-D273-89EC-2156F4504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14" y="2127984"/>
            <a:ext cx="10693887" cy="118951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E6AF00"/>
                </a:solidFill>
                <a:latin typeface="Raleway" pitchFamily="2" charset="0"/>
              </a:rPr>
              <a:t>Spread the news!</a:t>
            </a:r>
            <a:endParaRPr lang="el-GR" sz="4000" b="1" dirty="0">
              <a:solidFill>
                <a:srgbClr val="E6AF00"/>
              </a:solidFill>
              <a:latin typeface="Raleway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16AACD-CE7E-4593-ADFA-7DAC372B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14" y="3139126"/>
            <a:ext cx="10693887" cy="3075406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GB" b="1" dirty="0">
                <a:latin typeface="Raleway" pitchFamily="2" charset="0"/>
              </a:rPr>
              <a:t>Visit the Congress website </a:t>
            </a:r>
            <a:r>
              <a:rPr lang="en-GB" b="1" u="sng" dirty="0">
                <a:latin typeface="Raleway" pitchFamily="2" charset="0"/>
                <a:hlinkClick r:id="rId2"/>
              </a:rPr>
              <a:t>www.ece2023.com</a:t>
            </a:r>
            <a:r>
              <a:rPr lang="en-GB" b="1" u="sng" dirty="0">
                <a:latin typeface="Raleway" pitchFamily="2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1</a:t>
            </a:r>
            <a:r>
              <a:rPr lang="en-GB" baseline="30000" dirty="0">
                <a:latin typeface="Raleway" pitchFamily="2" charset="0"/>
              </a:rPr>
              <a:t>st</a:t>
            </a:r>
            <a:r>
              <a:rPr lang="en-GB" dirty="0">
                <a:latin typeface="Raleway" pitchFamily="2" charset="0"/>
              </a:rPr>
              <a:t> Announcement 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Call for Abstracts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Communications Kit: poster &amp; web banners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GB" b="1" dirty="0">
                <a:latin typeface="Raleway" pitchFamily="2" charset="0"/>
              </a:rPr>
              <a:t>Follow us on Social Media</a:t>
            </a:r>
            <a:r>
              <a:rPr lang="en-US" b="1" dirty="0">
                <a:latin typeface="Raleway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Raleway" pitchFamily="2" charset="0"/>
              </a:rPr>
              <a:t>Facebook, LinkedIn, Twitter</a:t>
            </a:r>
            <a:endParaRPr lang="en-GB" b="1" dirty="0">
              <a:solidFill>
                <a:srgbClr val="0070C0"/>
              </a:solidFill>
              <a:latin typeface="Raleway" pitchFamily="2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dirty="0">
              <a:latin typeface="Raleway" pitchFamily="2" charset="0"/>
            </a:endParaRPr>
          </a:p>
          <a:p>
            <a:pPr>
              <a:buClr>
                <a:srgbClr val="0070C0"/>
              </a:buClr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EE3450B3-40F7-4417-A5F4-3400EE81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224850"/>
            <a:ext cx="10872172" cy="14133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D9E799-4E90-4FAC-A690-1C1DFBCA1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01" y="6371080"/>
            <a:ext cx="818969" cy="2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117755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DEA900"/>
                </a:solidFill>
                <a:latin typeface="Raleway" pitchFamily="2" charset="0"/>
              </a:rPr>
              <a:t>Thank you!</a:t>
            </a:r>
          </a:p>
        </p:txBody>
      </p:sp>
      <p:pic>
        <p:nvPicPr>
          <p:cNvPr id="5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151C16E9-EF75-4178-A8DB-CF75BD3C3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2583530"/>
            <a:ext cx="10901471" cy="1417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0F91A-E912-4540-A38C-69D94BA4E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4439589"/>
            <a:ext cx="3263521" cy="2171873"/>
          </a:xfrm>
          <a:prstGeom prst="rect">
            <a:avLst/>
          </a:prstGeom>
        </p:spPr>
      </p:pic>
      <p:pic>
        <p:nvPicPr>
          <p:cNvPr id="7" name="Picture 6" descr="A picture containing grass, outdoor, road, highway&#10;&#10;Description automatically generated">
            <a:extLst>
              <a:ext uri="{FF2B5EF4-FFF2-40B4-BE49-F238E27FC236}">
                <a16:creationId xmlns:a16="http://schemas.microsoft.com/office/drawing/2014/main" id="{99A5AC17-507A-4602-9AE8-EB5856F93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08" y="4439590"/>
            <a:ext cx="3866310" cy="2174800"/>
          </a:xfrm>
          <a:prstGeom prst="rect">
            <a:avLst/>
          </a:prstGeom>
        </p:spPr>
      </p:pic>
      <p:pic>
        <p:nvPicPr>
          <p:cNvPr id="9" name="Picture 8" descr="A picture containing building, outdoor, roof, stone&#10;&#10;Description automatically generated">
            <a:extLst>
              <a:ext uri="{FF2B5EF4-FFF2-40B4-BE49-F238E27FC236}">
                <a16:creationId xmlns:a16="http://schemas.microsoft.com/office/drawing/2014/main" id="{D972324B-7E10-4F69-A742-58B58C237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26" y="4439589"/>
            <a:ext cx="3286330" cy="2193561"/>
          </a:xfrm>
          <a:prstGeom prst="rect">
            <a:avLst/>
          </a:prstGeom>
        </p:spPr>
      </p:pic>
      <p:pic>
        <p:nvPicPr>
          <p:cNvPr id="12" name="Picture 11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571E5159-A623-4461-AEBB-ACA7A9F2F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487" y="4630385"/>
            <a:ext cx="1140346" cy="114034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7C72CC-0A8A-4C2E-AD90-865B78F7E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676" y="6128590"/>
            <a:ext cx="706488" cy="226076"/>
          </a:xfrm>
          <a:prstGeom prst="rect">
            <a:avLst/>
          </a:prstGeom>
        </p:spPr>
      </p:pic>
      <p:pic>
        <p:nvPicPr>
          <p:cNvPr id="3" name="Picture 23">
            <a:extLst>
              <a:ext uri="{FF2B5EF4-FFF2-40B4-BE49-F238E27FC236}">
                <a16:creationId xmlns:a16="http://schemas.microsoft.com/office/drawing/2014/main" id="{F6B89DC8-A83B-BE96-524F-E106295169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12734"/>
          <a:stretch/>
        </p:blipFill>
        <p:spPr>
          <a:xfrm>
            <a:off x="3429776" y="4395020"/>
            <a:ext cx="4022176" cy="240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35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basement, hall, wood&#10;&#10;Description automatically generated">
            <a:extLst>
              <a:ext uri="{FF2B5EF4-FFF2-40B4-BE49-F238E27FC236}">
                <a16:creationId xmlns:a16="http://schemas.microsoft.com/office/drawing/2014/main" id="{08B61257-DE58-461C-A4CB-3FB1E9C7D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r="2" b="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5A39D18C-2B0D-4DF8-9F83-EF6748C4D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45827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1" name="Picture 10" descr="A picture containing grass, building, outdoor, house&#10;&#10;Description automatically generated">
            <a:extLst>
              <a:ext uri="{FF2B5EF4-FFF2-40B4-BE49-F238E27FC236}">
                <a16:creationId xmlns:a16="http://schemas.microsoft.com/office/drawing/2014/main" id="{7FB06A86-811C-48E1-BD5B-622E9A938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-1" b="9133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138" y="4492628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E6AF00"/>
                </a:solidFill>
                <a:latin typeface="Raleway" pitchFamily="2" charset="0"/>
              </a:rPr>
              <a:t>Congress Venue</a:t>
            </a:r>
            <a:br>
              <a:rPr lang="en-US" sz="3400" b="1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3400" b="1" dirty="0">
                <a:solidFill>
                  <a:srgbClr val="E6AF00"/>
                </a:solidFill>
                <a:latin typeface="Raleway" pitchFamily="2" charset="0"/>
              </a:rPr>
              <a:t>Cultural Conference Center of Heraklion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C73845-C891-4CEC-8202-48AE95010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F404E501-B798-718C-4217-DB00D155E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67DFB6AE-E5D3-4709-A057-1B3E0A21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224850"/>
            <a:ext cx="10872172" cy="14133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40874"/>
            <a:ext cx="5934427" cy="105205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E6AF00"/>
                </a:solidFill>
                <a:latin typeface="Raleway" pitchFamily="2" charset="0"/>
              </a:rPr>
              <a:t>16 Thematic Sessions</a:t>
            </a:r>
            <a:endParaRPr lang="el-GR" sz="4000" b="1" dirty="0">
              <a:latin typeface="Raleway" pitchFamily="2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FC38789-91DB-428B-83BD-D9C0648F09AE}"/>
              </a:ext>
            </a:extLst>
          </p:cNvPr>
          <p:cNvSpPr txBox="1">
            <a:spLocks/>
          </p:cNvSpPr>
          <p:nvPr/>
        </p:nvSpPr>
        <p:spPr>
          <a:xfrm>
            <a:off x="838199" y="2455428"/>
            <a:ext cx="5006419" cy="4177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endParaRPr lang="en-GB" sz="700" dirty="0"/>
          </a:p>
          <a:p>
            <a:r>
              <a:rPr lang="en-US" sz="5300" dirty="0">
                <a:latin typeface="Raleway" pitchFamily="2" charset="0"/>
              </a:rPr>
              <a:t>Morphology and Systematics</a:t>
            </a:r>
          </a:p>
          <a:p>
            <a:r>
              <a:rPr lang="en-US" sz="5300" dirty="0">
                <a:latin typeface="Raleway" pitchFamily="2" charset="0"/>
              </a:rPr>
              <a:t>Genetics and evolutionary biology</a:t>
            </a:r>
          </a:p>
          <a:p>
            <a:r>
              <a:rPr lang="en-US" sz="5300" dirty="0">
                <a:latin typeface="Raleway" pitchFamily="2" charset="0"/>
              </a:rPr>
              <a:t>Physiology and Biochemistry</a:t>
            </a:r>
          </a:p>
          <a:p>
            <a:r>
              <a:rPr lang="en-US" sz="5300" dirty="0">
                <a:latin typeface="Raleway" pitchFamily="2" charset="0"/>
              </a:rPr>
              <a:t>Ecology and Behavior</a:t>
            </a:r>
          </a:p>
          <a:p>
            <a:r>
              <a:rPr lang="en-US" sz="5300" dirty="0">
                <a:latin typeface="Raleway" pitchFamily="2" charset="0"/>
              </a:rPr>
              <a:t>Multitrophic Interactions </a:t>
            </a:r>
          </a:p>
          <a:p>
            <a:r>
              <a:rPr lang="en-US" sz="5300" dirty="0">
                <a:latin typeface="Raleway" pitchFamily="2" charset="0"/>
              </a:rPr>
              <a:t>Insect Biotechnology</a:t>
            </a:r>
          </a:p>
          <a:p>
            <a:r>
              <a:rPr lang="en-US" sz="5300" dirty="0">
                <a:latin typeface="Raleway" pitchFamily="2" charset="0"/>
              </a:rPr>
              <a:t>Symbiosis and Insect Pathology</a:t>
            </a:r>
          </a:p>
          <a:p>
            <a:r>
              <a:rPr lang="en-US" sz="5300" dirty="0">
                <a:latin typeface="Raleway" pitchFamily="2" charset="0"/>
              </a:rPr>
              <a:t>Urban and Forest Entomology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59681-2670-4BF3-A886-6A81FF5CE87C}"/>
              </a:ext>
            </a:extLst>
          </p:cNvPr>
          <p:cNvSpPr txBox="1"/>
          <p:nvPr/>
        </p:nvSpPr>
        <p:spPr>
          <a:xfrm>
            <a:off x="5844618" y="2576157"/>
            <a:ext cx="59344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Medical and Veterinary Entomology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Invasion biology and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Biodiversity and 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Social Insects and Apidology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Toxicology and pesticide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Biological Control and Biopesticides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Integrated Pest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0" i="0" dirty="0">
                <a:effectLst/>
                <a:latin typeface="Raleway" pitchFamily="2" charset="0"/>
              </a:rPr>
              <a:t>Stored Product Protection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EDF573-2919-4EF4-94A4-D3CF895C1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F7E40BE6-EF21-62E8-0B62-F993D111A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67DFB6AE-E5D3-4709-A057-1B3E0A21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224850"/>
            <a:ext cx="10872172" cy="14133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60475"/>
            <a:ext cx="7755386" cy="105205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E6AF00"/>
                </a:solidFill>
                <a:latin typeface="Raleway" pitchFamily="2" charset="0"/>
              </a:rPr>
              <a:t>Scientific Committee</a:t>
            </a:r>
            <a:endParaRPr lang="el-GR" sz="4000" b="1" dirty="0">
              <a:latin typeface="Raleway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59681-2670-4BF3-A886-6A81FF5CE87C}"/>
              </a:ext>
            </a:extLst>
          </p:cNvPr>
          <p:cNvSpPr txBox="1"/>
          <p:nvPr/>
        </p:nvSpPr>
        <p:spPr>
          <a:xfrm>
            <a:off x="906874" y="2940142"/>
            <a:ext cx="10872172" cy="257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400" b="1" dirty="0">
                <a:latin typeface="Raleway" pitchFamily="2" charset="0"/>
              </a:rPr>
              <a:t>62 members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400" b="1" dirty="0">
                <a:latin typeface="Raleway" pitchFamily="2" charset="0"/>
              </a:rPr>
              <a:t>From 14 countries: </a:t>
            </a:r>
            <a:r>
              <a:rPr lang="en-US" sz="3400" dirty="0">
                <a:latin typeface="Raleway" pitchFamily="2" charset="0"/>
              </a:rPr>
              <a:t>Belgium, Cyprus, Denmark, France, Germany, Greece, Israel, Italy, Kingdom, Netherlands, Portugal, Spain, Turkey, United Kingdom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EDF573-2919-4EF4-94A4-D3CF895C1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F646515A-BABF-8AE6-A920-846ABA767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FB995831-E03B-4CC7-81B1-4905EC33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224850"/>
            <a:ext cx="10872172" cy="14133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97887"/>
            <a:ext cx="4874444" cy="1052051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E6AF00"/>
                </a:solidFill>
                <a:latin typeface="Raleway" pitchFamily="2" charset="0"/>
              </a:rPr>
              <a:t>Program outline</a:t>
            </a:r>
            <a:endParaRPr lang="el-GR" sz="4000" b="1" dirty="0">
              <a:latin typeface="Raleway" pitchFamily="2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BAE1616-7113-446C-A67F-A29A0959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14" y="2884602"/>
            <a:ext cx="10693887" cy="332993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Monday 16/10 		 	up to 4 thematic sessions 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Tuesday 17/10 		up to 4 thematic sessions 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Wednesday 18/10 	 	up to 4 thematic sessions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Thursday 19/10		up to 4 thematic sessions</a:t>
            </a:r>
          </a:p>
          <a:p>
            <a:pPr>
              <a:buClr>
                <a:srgbClr val="0070C0"/>
              </a:buClr>
            </a:pPr>
            <a:r>
              <a:rPr lang="en-GB" dirty="0">
                <a:latin typeface="Raleway" pitchFamily="2" charset="0"/>
              </a:rPr>
              <a:t>Friday 20/10			up to 4 thematic sessions – half day</a:t>
            </a:r>
            <a:endParaRPr lang="en-GB" dirty="0">
              <a:highlight>
                <a:srgbClr val="FFFF00"/>
              </a:highlight>
              <a:latin typeface="Raleway" pitchFamily="2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6BB911-6399-402F-8D67-26B5DED7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75CC2D35-C716-43DC-8F99-00EBE19225E5}"/>
              </a:ext>
            </a:extLst>
          </p:cNvPr>
          <p:cNvSpPr txBox="1">
            <a:spLocks/>
          </p:cNvSpPr>
          <p:nvPr/>
        </p:nvSpPr>
        <p:spPr>
          <a:xfrm>
            <a:off x="749056" y="5670694"/>
            <a:ext cx="10693887" cy="118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GB" sz="3000" dirty="0">
                <a:solidFill>
                  <a:srgbClr val="0070C0"/>
                </a:solidFill>
              </a:rPr>
              <a:t>+ </a:t>
            </a:r>
            <a:r>
              <a:rPr lang="en-GB" sz="3000" dirty="0">
                <a:solidFill>
                  <a:srgbClr val="0070C0"/>
                </a:solidFill>
                <a:latin typeface="Raleway" pitchFamily="2" charset="0"/>
              </a:rPr>
              <a:t>1 </a:t>
            </a:r>
            <a:r>
              <a:rPr lang="en-GB" dirty="0">
                <a:solidFill>
                  <a:srgbClr val="0070C0"/>
                </a:solidFill>
                <a:latin typeface="Raleway" pitchFamily="2" charset="0"/>
              </a:rPr>
              <a:t>plenary speaker per day</a:t>
            </a:r>
          </a:p>
          <a:p>
            <a:pPr marL="0" indent="0">
              <a:buClr>
                <a:srgbClr val="0070C0"/>
              </a:buClr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52D89080-9E4D-4B9A-7AF2-CF48DC98A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67DFB6AE-E5D3-4709-A057-1B3E0A21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224850"/>
            <a:ext cx="10872172" cy="14133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33839"/>
            <a:ext cx="7755386" cy="105205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E6AF00"/>
                </a:solidFill>
                <a:latin typeface="Raleway" pitchFamily="2" charset="0"/>
              </a:rPr>
              <a:t>Important dates</a:t>
            </a:r>
            <a:endParaRPr lang="el-GR" sz="4000" b="1" dirty="0">
              <a:latin typeface="Raleway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59681-2670-4BF3-A886-6A81FF5CE87C}"/>
              </a:ext>
            </a:extLst>
          </p:cNvPr>
          <p:cNvSpPr txBox="1"/>
          <p:nvPr/>
        </p:nvSpPr>
        <p:spPr>
          <a:xfrm>
            <a:off x="906873" y="2922388"/>
            <a:ext cx="11122369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latin typeface="Raleway" pitchFamily="2" charset="0"/>
              </a:rPr>
              <a:t>Call for Abstracts </a:t>
            </a:r>
            <a:r>
              <a:rPr lang="en-US" sz="3200" dirty="0">
                <a:latin typeface="Raleway" pitchFamily="2" charset="0"/>
              </a:rPr>
              <a:t>is open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latin typeface="Raleway" pitchFamily="2" charset="0"/>
              </a:rPr>
              <a:t>Abstract submission </a:t>
            </a:r>
            <a:r>
              <a:rPr lang="en-US" sz="3200" dirty="0">
                <a:latin typeface="Raleway" pitchFamily="2" charset="0"/>
              </a:rPr>
              <a:t>till 27/02/2023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latin typeface="Raleway" pitchFamily="2" charset="0"/>
              </a:rPr>
              <a:t>Authors notification </a:t>
            </a:r>
            <a:r>
              <a:rPr lang="en-US" sz="3200" dirty="0">
                <a:latin typeface="Raleway" pitchFamily="2" charset="0"/>
              </a:rPr>
              <a:t>31/03/2023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latin typeface="Raleway" pitchFamily="2" charset="0"/>
              </a:rPr>
              <a:t>Early bird registration deadline </a:t>
            </a:r>
            <a:r>
              <a:rPr lang="en-US" sz="3200" dirty="0">
                <a:latin typeface="Raleway" pitchFamily="2" charset="0"/>
              </a:rPr>
              <a:t>29/05/2023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600" dirty="0">
              <a:latin typeface="Raleway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600" dirty="0">
              <a:latin typeface="Raleway" pitchFamily="2" charset="0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EDF573-2919-4EF4-94A4-D3CF895C1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E2FB6A1F-439D-18EA-4814-564158E8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151C16E9-EF75-4178-A8DB-CF75BD3C3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224850"/>
            <a:ext cx="10872172" cy="14133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9CC794-6CCF-4D40-B390-405E910F1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40867"/>
              </p:ext>
            </p:extLst>
          </p:nvPr>
        </p:nvGraphicFramePr>
        <p:xfrm>
          <a:off x="733615" y="3078432"/>
          <a:ext cx="10521989" cy="329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20">
                  <a:extLst>
                    <a:ext uri="{9D8B030D-6E8A-4147-A177-3AD203B41FA5}">
                      <a16:colId xmlns:a16="http://schemas.microsoft.com/office/drawing/2014/main" val="984946178"/>
                    </a:ext>
                  </a:extLst>
                </a:gridCol>
                <a:gridCol w="3513769">
                  <a:extLst>
                    <a:ext uri="{9D8B030D-6E8A-4147-A177-3AD203B41FA5}">
                      <a16:colId xmlns:a16="http://schemas.microsoft.com/office/drawing/2014/main" val="2222217332"/>
                    </a:ext>
                  </a:extLst>
                </a:gridCol>
              </a:tblGrid>
              <a:tr h="598925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latin typeface="Raleway" pitchFamily="2" charset="0"/>
                        </a:rPr>
                        <a:t>Registration type</a:t>
                      </a:r>
                      <a:endParaRPr lang="el-GR" sz="26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600" dirty="0">
                          <a:latin typeface="Raleway" pitchFamily="2" charset="0"/>
                        </a:rPr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55572"/>
                  </a:ext>
                </a:extLst>
              </a:tr>
              <a:tr h="673790">
                <a:tc>
                  <a:txBody>
                    <a:bodyPr/>
                    <a:lstStyle/>
                    <a:p>
                      <a:r>
                        <a:rPr lang="en-US" sz="3000" b="0" i="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Delegates early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Raleway" pitchFamily="2" charset="0"/>
                        </a:rPr>
                        <a:t>575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15736"/>
                  </a:ext>
                </a:extLst>
              </a:tr>
              <a:tr h="673790">
                <a:tc>
                  <a:txBody>
                    <a:bodyPr/>
                    <a:lstStyle/>
                    <a:p>
                      <a:r>
                        <a:rPr lang="en-GB" sz="3000" dirty="0">
                          <a:latin typeface="Raleway" pitchFamily="2" charset="0"/>
                        </a:rPr>
                        <a:t>Delegates late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Raleway" pitchFamily="2" charset="0"/>
                        </a:rPr>
                        <a:t>675 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405931"/>
                  </a:ext>
                </a:extLst>
              </a:tr>
              <a:tr h="673790">
                <a:tc>
                  <a:txBody>
                    <a:bodyPr/>
                    <a:lstStyle/>
                    <a:p>
                      <a:r>
                        <a:rPr lang="en-GB" sz="3000" dirty="0">
                          <a:latin typeface="Raleway" pitchFamily="2" charset="0"/>
                        </a:rPr>
                        <a:t>Students early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Raleway" pitchFamily="2" charset="0"/>
                        </a:rPr>
                        <a:t>225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608582"/>
                  </a:ext>
                </a:extLst>
              </a:tr>
              <a:tr h="673790">
                <a:tc>
                  <a:txBody>
                    <a:bodyPr/>
                    <a:lstStyle/>
                    <a:p>
                      <a:r>
                        <a:rPr lang="en-GB" sz="3000" dirty="0">
                          <a:latin typeface="Raleway" pitchFamily="2" charset="0"/>
                        </a:rPr>
                        <a:t>Students late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Raleway" pitchFamily="2" charset="0"/>
                        </a:rPr>
                        <a:t>275</a:t>
                      </a:r>
                      <a:endParaRPr lang="el-GR" sz="3000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2007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658F381-D780-45EF-A2B5-9CCE6D65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3A615B-BBF6-402A-BBE5-CB4C4E77DF6C}"/>
              </a:ext>
            </a:extLst>
          </p:cNvPr>
          <p:cNvSpPr txBox="1">
            <a:spLocks/>
          </p:cNvSpPr>
          <p:nvPr/>
        </p:nvSpPr>
        <p:spPr>
          <a:xfrm>
            <a:off x="659914" y="1789804"/>
            <a:ext cx="10693887" cy="118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E6AF00"/>
                </a:solidFill>
                <a:latin typeface="Raleway" pitchFamily="2" charset="0"/>
              </a:rPr>
              <a:t>Registration fees</a:t>
            </a:r>
            <a:br>
              <a:rPr lang="el-GR" sz="3000" b="1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2500" dirty="0">
                <a:solidFill>
                  <a:srgbClr val="E6AF00"/>
                </a:solidFill>
                <a:latin typeface="Raleway" pitchFamily="2" charset="0"/>
              </a:rPr>
              <a:t>Early bird deadline 29.05.2023</a:t>
            </a:r>
            <a:endParaRPr lang="el-GR" sz="2500" dirty="0">
              <a:solidFill>
                <a:srgbClr val="E6AF0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678730"/>
            <a:ext cx="3689091" cy="17779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E6AF00"/>
                </a:solidFill>
                <a:latin typeface="Raleway" pitchFamily="2" charset="0"/>
              </a:rPr>
              <a:t>Location</a:t>
            </a:r>
            <a:br>
              <a:rPr lang="en-US" sz="3400" b="1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3400" b="1" dirty="0">
                <a:solidFill>
                  <a:srgbClr val="E6AF00"/>
                </a:solidFill>
                <a:latin typeface="Raleway" pitchFamily="2" charset="0"/>
              </a:rPr>
              <a:t>Heraklion, Crete, Greece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 picture containing indoor, ceiling, building, floor&#10;&#10;Description automatically generated">
            <a:extLst>
              <a:ext uri="{FF2B5EF4-FFF2-40B4-BE49-F238E27FC236}">
                <a16:creationId xmlns:a16="http://schemas.microsoft.com/office/drawing/2014/main" id="{B9E1F433-A2F1-4540-947E-E1D16CAE5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26550" b="-4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2839B0-3C09-429A-992C-45AB9EC42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4124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18" name="Picture 17" descr="A picture containing grass, outdoor, road, highway&#10;&#10;Description automatically generated">
            <a:extLst>
              <a:ext uri="{FF2B5EF4-FFF2-40B4-BE49-F238E27FC236}">
                <a16:creationId xmlns:a16="http://schemas.microsoft.com/office/drawing/2014/main" id="{AF75C09B-B895-4E32-97EE-A31F059D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-2" b="-2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1FBECC8-5267-42D0-85F0-0CFB0610F2D7}"/>
              </a:ext>
            </a:extLst>
          </p:cNvPr>
          <p:cNvSpPr txBox="1">
            <a:spLocks/>
          </p:cNvSpPr>
          <p:nvPr/>
        </p:nvSpPr>
        <p:spPr>
          <a:xfrm>
            <a:off x="8006085" y="2456680"/>
            <a:ext cx="3927727" cy="3722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Raleway" pitchFamily="2" charset="0"/>
              </a:rPr>
              <a:t>Institutions based in the city </a:t>
            </a:r>
          </a:p>
          <a:p>
            <a:r>
              <a:rPr lang="en-US" sz="2300" dirty="0">
                <a:latin typeface="Raleway" pitchFamily="2" charset="0"/>
              </a:rPr>
              <a:t>University of Crete</a:t>
            </a:r>
          </a:p>
          <a:p>
            <a:r>
              <a:rPr lang="en-US" sz="2300" dirty="0">
                <a:latin typeface="Raleway" pitchFamily="2" charset="0"/>
              </a:rPr>
              <a:t>Hellenic Mediterranean University</a:t>
            </a:r>
          </a:p>
          <a:p>
            <a:r>
              <a:rPr lang="en-US" sz="2300" dirty="0">
                <a:latin typeface="Raleway" pitchFamily="2" charset="0"/>
              </a:rPr>
              <a:t>Foundation for Research and Technology - Hellas</a:t>
            </a:r>
          </a:p>
          <a:p>
            <a:r>
              <a:rPr lang="en-US" sz="2300" dirty="0">
                <a:latin typeface="Raleway" pitchFamily="2" charset="0"/>
              </a:rPr>
              <a:t>Hellenic Agricultural Organization ELGO - DIMITRA </a:t>
            </a: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665E88-BDBA-4DD9-A964-B1EF59AA0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06BABAE6-9ADB-2409-43E0-38B1EDE8B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B61257-DE58-461C-A4CB-3FB1E9C7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b="10327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9D18C-2B0D-4DF8-9F83-EF6748C4D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r="6137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B06A86-811C-48E1-BD5B-622E9A938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4833" r="-3987" b="9183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31453-0D50-4EF2-9E78-AF7A6984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138" y="4492628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E6AF00"/>
                </a:solidFill>
                <a:latin typeface="Raleway" pitchFamily="2" charset="0"/>
              </a:rPr>
              <a:t>Special rates for</a:t>
            </a:r>
            <a:br>
              <a:rPr lang="en-US" sz="3400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3400" dirty="0">
                <a:solidFill>
                  <a:srgbClr val="E6AF00"/>
                </a:solidFill>
                <a:latin typeface="Raleway" pitchFamily="2" charset="0"/>
              </a:rPr>
              <a:t>all participants</a:t>
            </a:r>
            <a:br>
              <a:rPr lang="en-US" sz="3400" b="1" dirty="0">
                <a:solidFill>
                  <a:srgbClr val="E6AF00"/>
                </a:solidFill>
                <a:latin typeface="Raleway" pitchFamily="2" charset="0"/>
              </a:rPr>
            </a:br>
            <a:r>
              <a:rPr lang="en-US" sz="3400" b="1" dirty="0">
                <a:solidFill>
                  <a:srgbClr val="E6AF00"/>
                </a:solidFill>
                <a:latin typeface="Raleway" pitchFamily="2" charset="0"/>
              </a:rPr>
              <a:t>Accommodation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C73845-C891-4CEC-8202-48AE95010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407074"/>
            <a:ext cx="706488" cy="226076"/>
          </a:xfrm>
          <a:prstGeom prst="rect">
            <a:avLst/>
          </a:prstGeom>
        </p:spPr>
      </p:pic>
      <p:pic>
        <p:nvPicPr>
          <p:cNvPr id="3" name="Picture 8" descr="A coin with a face on it&#10;&#10;Description automatically generated with low confidence">
            <a:extLst>
              <a:ext uri="{FF2B5EF4-FFF2-40B4-BE49-F238E27FC236}">
                <a16:creationId xmlns:a16="http://schemas.microsoft.com/office/drawing/2014/main" id="{080F86F9-6384-52AC-7148-59BF1CB9C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6" y="6245911"/>
            <a:ext cx="517623" cy="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311</Words>
  <Application>Microsoft Office PowerPoint</Application>
  <PresentationFormat>Ευρεία οθόνη</PresentationFormat>
  <Paragraphs>74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Office Theme</vt:lpstr>
      <vt:lpstr>Παρουσίαση του PowerPoint</vt:lpstr>
      <vt:lpstr>Congress Venue Cultural Conference Center of Heraklion</vt:lpstr>
      <vt:lpstr>16 Thematic Sessions</vt:lpstr>
      <vt:lpstr>Scientific Committee</vt:lpstr>
      <vt:lpstr>Program outline</vt:lpstr>
      <vt:lpstr>Important dates</vt:lpstr>
      <vt:lpstr>Παρουσίαση του PowerPoint</vt:lpstr>
      <vt:lpstr>Location Heraklion, Crete, Greece</vt:lpstr>
      <vt:lpstr>Special rates for all participants Accommodation</vt:lpstr>
      <vt:lpstr> Location Heraklion, Crete, Greece</vt:lpstr>
      <vt:lpstr>Spread the news!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Zoi</dc:creator>
  <cp:lastModifiedBy>Emmanouil Roditakis</cp:lastModifiedBy>
  <cp:revision>67</cp:revision>
  <dcterms:created xsi:type="dcterms:W3CDTF">2021-07-06T07:17:04Z</dcterms:created>
  <dcterms:modified xsi:type="dcterms:W3CDTF">2022-10-25T14:09:04Z</dcterms:modified>
</cp:coreProperties>
</file>